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314" r:id="rId4"/>
    <p:sldId id="295" r:id="rId5"/>
    <p:sldId id="294" r:id="rId6"/>
    <p:sldId id="296" r:id="rId7"/>
    <p:sldId id="297" r:id="rId8"/>
    <p:sldId id="304" r:id="rId9"/>
    <p:sldId id="315" r:id="rId10"/>
    <p:sldId id="298" r:id="rId11"/>
    <p:sldId id="300" r:id="rId12"/>
    <p:sldId id="299" r:id="rId13"/>
    <p:sldId id="301" r:id="rId14"/>
    <p:sldId id="317" r:id="rId15"/>
    <p:sldId id="318" r:id="rId16"/>
    <p:sldId id="302" r:id="rId17"/>
    <p:sldId id="305" r:id="rId18"/>
    <p:sldId id="303" r:id="rId19"/>
    <p:sldId id="306" r:id="rId20"/>
    <p:sldId id="264" r:id="rId21"/>
    <p:sldId id="309" r:id="rId22"/>
    <p:sldId id="310" r:id="rId23"/>
    <p:sldId id="311" r:id="rId24"/>
    <p:sldId id="312" r:id="rId25"/>
    <p:sldId id="320" r:id="rId26"/>
    <p:sldId id="313" r:id="rId27"/>
    <p:sldId id="319" r:id="rId28"/>
    <p:sldId id="322" r:id="rId29"/>
    <p:sldId id="323" r:id="rId30"/>
    <p:sldId id="316" r:id="rId31"/>
    <p:sldId id="277" r:id="rId32"/>
    <p:sldId id="259" r:id="rId33"/>
    <p:sldId id="260" r:id="rId34"/>
    <p:sldId id="261" r:id="rId35"/>
    <p:sldId id="262" r:id="rId36"/>
    <p:sldId id="267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7EE5-A2E7-4037-B95C-0D616AB46684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98227-62D7-4B82-BC02-3529FC1C49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80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84737-ECB8-84D0-AC32-1AC5FA490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C297CC-94DE-2A8B-FEB4-1318386C6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937A44-F82E-1569-171B-019F8AEA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0BDD-B481-4656-B760-423D6068C1BD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A2DD75-675E-AF2F-BCCC-3992EE8C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1FE5B4-DC5D-1D2A-9DB1-9C072530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125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49A8EA-6CA7-AA65-CC6D-EA6CC368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D60137-572D-5137-7B24-BC9E931CA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10498D-56DB-0329-812B-7B11007B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198-A07F-44B2-B946-AB0852A015E4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5FDF5B-6142-4735-B499-372624CC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57625-295D-F23E-B706-7B50FE0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35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2C1FBB-D465-49A1-C641-2A1385143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C92FA5-0FE6-5293-4A71-39BEDF042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8C5D2-BEB6-F0D1-4E3B-8FC0F7B4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6F50-1F3F-4E79-811F-434E0F60D82F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BDEE5A-A94F-A111-D7E6-EAE5D80C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580CBF-9032-398F-E35A-B3505861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11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ACE27-6304-5EBE-753E-2F4EC57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037C4-B8CB-7DA6-CA36-FC90187C7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1E945-6F60-0D37-224A-99272A68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70CE-E133-487E-AA0B-010D17F548B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4152F4-0CD5-2804-5239-1EEE9420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9EB6E-5F54-2A94-F629-A2602E73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34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8140D-493D-3118-6BA5-898A0C25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8B10B2-9136-545E-E8FE-9B1A6A284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DC23B-A56B-7E35-8B98-B2EAA77A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4033-64BF-4FFE-9FB5-AD7A9C0D421B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1C14F-01E0-28E1-4C5C-6D86067F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9FEF4-AEFE-C4AA-C60D-636045CD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10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49881-EEF4-FF3D-5F49-73178732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9EA787-32E6-A4AA-196A-3F00424ED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77EAFD-B2FB-CA58-AF3F-D9DF6C9FF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8DC33D-8EEC-784A-46BC-D7632447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E699-CBC2-4E69-AD3B-0968B24C53EC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967D0-52C9-31B4-04BA-8682105A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8091A4-AAF0-DD87-F24B-0FB685A3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49976-3430-4AD1-DF52-4168E626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FBAB0-DAD8-E976-99C5-E4532D8F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B92DBE-8EC1-0617-28EB-3B7D588BE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F2C82-B35B-76F8-9B41-F74B9D457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48D673-63CA-F7A5-A6CC-7722AA595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25E204-E982-97E4-E552-3B1A0ADF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CBE9-9D2E-45BC-9B3E-05E763257DB5}" type="datetime1">
              <a:rPr lang="fr-FR" smtClean="0"/>
              <a:t>09/11/2023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B5DDC3-B7A0-5BDC-0189-B48F65D0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3DC28E6-F5CB-5323-CC9B-AFCCB80B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42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1AE4-2B0E-1DCA-A2C4-BB7DBF1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D2EB67-7207-2EB9-A61F-93A53CA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8EE8-6479-4A77-9B5F-9B2C037DA15D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E3DC62-807A-B6FD-CAFB-545C2914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68461B-9073-D327-DF74-9F4A2B5F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16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CD01B0-BB14-1537-1367-32D4DFE4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CE0B-8067-4CFD-805C-5DDCC7DA4F68}" type="datetime1">
              <a:rPr lang="fr-FR" smtClean="0"/>
              <a:t>09/11/2023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6A5167-1B1F-EAFD-C6AE-31E2F4F5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2788CE-9DCC-884A-4422-E6CA8FD4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44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E1AA5-B26C-A9FD-6F67-9B2903A6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8C827-D3CA-6440-ACAA-D032D860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D7E628-2113-A6F5-B0B9-5592BA232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93A37E-1DB4-7F8E-27A5-4CF226E4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43C6-4C18-4B05-ABB7-C12FEB995C0D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25E6B7-6F43-0380-343F-5CB3767E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BDE62-CABE-920B-C2E3-55E70442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20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6C83E-B432-5B31-F1BE-5495DA53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2EA3A2-721B-9FA7-686E-9C2F3FDAE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37D96C-3AD6-82E6-CBC8-EB8FAB71C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6A981E-DAEF-D52E-0692-D8914B39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9F347-CBA6-408E-87E4-4AD357EAABEA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45F0F2-019A-CA7B-277E-0DF805B8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98654F-1102-9902-5271-C73991BE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11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2AC301-3DEF-A35A-8D47-D9EEF488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4729CE-1737-626A-3F73-579D4974C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845AE3-B7F2-1D75-C3CB-BD2C9CB98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3D82-BFC1-4D5D-8ECB-131048336683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760F6B-92BC-F6BA-DA22-8D167F0E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5964C-9553-910E-EEB3-7FABE188F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F4D01-76E9-4628-8C28-33926E65D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02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8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1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9.xml"/><Relationship Id="rId7" Type="http://schemas.openxmlformats.org/officeDocument/2006/relationships/image" Target="../media/image2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21.xml"/><Relationship Id="rId10" Type="http://schemas.openxmlformats.org/officeDocument/2006/relationships/image" Target="../media/image31.png"/><Relationship Id="rId4" Type="http://schemas.openxmlformats.org/officeDocument/2006/relationships/tags" Target="../tags/tag20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4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4.076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762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E2C885-40B7-AFD7-80EF-7167C9598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fr-FR" sz="6600" dirty="0" err="1">
                <a:solidFill>
                  <a:srgbClr val="FFFFFF"/>
                </a:solidFill>
              </a:rPr>
              <a:t>Charm</a:t>
            </a:r>
            <a:r>
              <a:rPr lang="fr-FR" sz="6600" dirty="0">
                <a:solidFill>
                  <a:srgbClr val="FFFFFF"/>
                </a:solidFill>
              </a:rPr>
              <a:t> quarks production </a:t>
            </a:r>
            <a:r>
              <a:rPr lang="fr-FR" sz="6600" dirty="0" err="1">
                <a:solidFill>
                  <a:srgbClr val="FFFFFF"/>
                </a:solidFill>
              </a:rPr>
              <a:t>from</a:t>
            </a:r>
            <a:r>
              <a:rPr lang="fr-FR" sz="6600" dirty="0">
                <a:solidFill>
                  <a:srgbClr val="FFFFFF"/>
                </a:solidFill>
              </a:rPr>
              <a:t> </a:t>
            </a:r>
            <a:r>
              <a:rPr lang="fr-FR" sz="6600" dirty="0" err="1">
                <a:solidFill>
                  <a:srgbClr val="FFFFFF"/>
                </a:solidFill>
              </a:rPr>
              <a:t>pre-equilibrium</a:t>
            </a:r>
            <a:r>
              <a:rPr lang="fr-FR" sz="6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362E8E-FFFB-66E6-0A39-C8EA22347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75838" y="6429706"/>
            <a:ext cx="6773244" cy="39175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10/11/2023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727A9160-4F5D-8974-EA16-BFBDE18F1735}"/>
              </a:ext>
            </a:extLst>
          </p:cNvPr>
          <p:cNvSpPr txBox="1">
            <a:spLocks/>
          </p:cNvSpPr>
          <p:nvPr/>
        </p:nvSpPr>
        <p:spPr>
          <a:xfrm>
            <a:off x="7491546" y="6429705"/>
            <a:ext cx="6773244" cy="3917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Faure Thomas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A908BF-ABD4-7323-4B9A-72CEA84B3AED}"/>
              </a:ext>
            </a:extLst>
          </p:cNvPr>
          <p:cNvSpPr txBox="1"/>
          <p:nvPr/>
        </p:nvSpPr>
        <p:spPr>
          <a:xfrm>
            <a:off x="4682236" y="6429705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DPHN-IRFU-CEA</a:t>
            </a:r>
          </a:p>
        </p:txBody>
      </p:sp>
    </p:spTree>
    <p:extLst>
      <p:ext uri="{BB962C8B-B14F-4D97-AF65-F5344CB8AC3E}">
        <p14:creationId xmlns:p14="http://schemas.microsoft.com/office/powerpoint/2010/main" val="335529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5015282" y="874319"/>
            <a:ext cx="512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Quark antiquark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scattering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10</a:t>
            </a:fld>
            <a:endParaRPr lang="fr-FR"/>
          </a:p>
        </p:txBody>
      </p:sp>
      <p:pic>
        <p:nvPicPr>
          <p:cNvPr id="18" name="Image 17" descr="\documentclass{article}&#10;\usepackage{amsmath, amsfonts, amssymb, xcolor}&#10;&#10;&#10;&#10;\pagestyle{empty}&#10;\begin{document}&#10;&#10;$$\sigma^{q\bar{q}} = \frac{2\pi(N_{c}^{2}-1)\alpha_{s}^{2}}{E_{CM}^{2}}v(1-\frac{v^{2}}{3})$$&#10;&#10;&#10;\end{document}" title="IguanaTex Bitmap Display">
            <a:extLst>
              <a:ext uri="{FF2B5EF4-FFF2-40B4-BE49-F238E27FC236}">
                <a16:creationId xmlns:a16="http://schemas.microsoft.com/office/drawing/2014/main" id="{0A4ED561-3EBC-1DE4-D70D-89218F2C9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7" y="2137211"/>
            <a:ext cx="5257761" cy="1004463"/>
          </a:xfrm>
          <a:prstGeom prst="rect">
            <a:avLst/>
          </a:prstGeom>
        </p:spPr>
      </p:pic>
      <p:pic>
        <p:nvPicPr>
          <p:cNvPr id="12" name="Image 11" descr="IguanaTex Bitmap Display&#10;&#10;\documentclass{article}&#10;\usepackage{amsmath, amsfonts, amssymb, xcolor}&#10;&#10;&#10;&#10;\pagestyle{empty}&#10;\begin{document}&#10;&#10;$v=\sqrt{1-(\frac{4m_{Q}^{2}}{E_{CM}^{2}})}$&#10;&#10;&#10;\end{document}">
            <a:extLst>
              <a:ext uri="{FF2B5EF4-FFF2-40B4-BE49-F238E27FC236}">
                <a16:creationId xmlns:a16="http://schemas.microsoft.com/office/drawing/2014/main" id="{50061BC1-6EDC-2E43-A780-9A65B551A2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2" y="2283393"/>
            <a:ext cx="2656583" cy="858281"/>
          </a:xfrm>
          <a:prstGeom prst="rect">
            <a:avLst/>
          </a:prstGeom>
        </p:spPr>
      </p:pic>
      <p:pic>
        <p:nvPicPr>
          <p:cNvPr id="5" name="Image 4" descr="\documentclass{article}&#10;\usepackage{amsmath, amsfonts, amssymb, xcolor}&#10;&#10;&#10;&#10;\pagestyle{empty}&#10;\begin{document}&#10;&#10;$N_{c}$ is the number of colors\\&#10;&#10;$\alpha_{s}$ is the coupling constant\\&#10;&#10;$E_{CM}$ is the center of mass energy\\&#10;&#10;$m_{Q}$ is the mass of the quark Q&#10;&#10;&#10;&#10;\end{document}" title="IguanaTex Bitmap Display">
            <a:extLst>
              <a:ext uri="{FF2B5EF4-FFF2-40B4-BE49-F238E27FC236}">
                <a16:creationId xmlns:a16="http://schemas.microsoft.com/office/drawing/2014/main" id="{9DE4E84F-D5CE-73B1-04D8-196718C86D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64" y="3727026"/>
            <a:ext cx="4620664" cy="25937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F89DE6-94BC-1949-F4AD-35625C400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36" y="3666238"/>
            <a:ext cx="3125276" cy="24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1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976524" y="841632"/>
            <a:ext cx="572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Quark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massless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17" descr="\documentclass{article}&#10;\usepackage{amsmath, amsfonts, amssymb, xcolor}&#10;&#10;&#10;&#10;\pagestyle{empty}&#10;\begin{document}&#10;&#10;$$\sigma^{q\bar{q}} = \frac{2\pi(N_{c}^{2}-1)\alpha_{s}^{2}}{E_{CM}^{2}}v(1-\frac{v^{2}}{3})$$&#10;&#10;&#10;\end{document}" title="IguanaTex Bitmap Display">
            <a:extLst>
              <a:ext uri="{FF2B5EF4-FFF2-40B4-BE49-F238E27FC236}">
                <a16:creationId xmlns:a16="http://schemas.microsoft.com/office/drawing/2014/main" id="{0A4ED561-3EBC-1DE4-D70D-89218F2C9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82" y="2137211"/>
            <a:ext cx="5257761" cy="1004463"/>
          </a:xfrm>
          <a:prstGeom prst="rect">
            <a:avLst/>
          </a:prstGeom>
        </p:spPr>
      </p:pic>
      <p:pic>
        <p:nvPicPr>
          <p:cNvPr id="12" name="Image 11" descr="IguanaTex Bitmap Display&#10;&#10;\documentclass{article}&#10;\usepackage{amsmath, amsfonts, amssymb, xcolor}&#10;&#10;&#10;&#10;\pagestyle{empty}&#10;\begin{document}&#10;&#10;$v=\sqrt{1-(\frac{4m_{Q}^{2}}{E_{CM}^{2}})}$&#10;&#10;&#10;\end{document}">
            <a:extLst>
              <a:ext uri="{FF2B5EF4-FFF2-40B4-BE49-F238E27FC236}">
                <a16:creationId xmlns:a16="http://schemas.microsoft.com/office/drawing/2014/main" id="{50061BC1-6EDC-2E43-A780-9A65B551A2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2" y="2283393"/>
            <a:ext cx="2656583" cy="858281"/>
          </a:xfrm>
          <a:prstGeom prst="rect">
            <a:avLst/>
          </a:prstGeom>
        </p:spPr>
      </p:pic>
      <p:pic>
        <p:nvPicPr>
          <p:cNvPr id="5" name="Image 4" descr="\documentclass{article}&#10;\usepackage{amsmath, amsfonts, amssymb, xcolor}&#10;&#10;&#10;&#10;\pagestyle{empty}&#10;\begin{document}&#10;&#10;$m_{Q}=0$&#10;&#10;&#10;&#10;\end{document}" title="IguanaTex Bitmap Display">
            <a:extLst>
              <a:ext uri="{FF2B5EF4-FFF2-40B4-BE49-F238E27FC236}">
                <a16:creationId xmlns:a16="http://schemas.microsoft.com/office/drawing/2014/main" id="{8AAF7970-0920-1615-FD12-E0F48F2F45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61" y="3842527"/>
            <a:ext cx="1348278" cy="388120"/>
          </a:xfrm>
          <a:prstGeom prst="rect">
            <a:avLst/>
          </a:prstGeom>
        </p:spPr>
      </p:pic>
      <p:pic>
        <p:nvPicPr>
          <p:cNvPr id="8" name="Image 7" descr="\documentclass{article}&#10;\usepackage{amsmath, amsfonts, amssymb, xcolor}&#10;&#10;&#10;&#10;\pagestyle{empty}&#10;\begin{document}&#10;&#10;$$\sigma^{q\bar{q}} = \frac{4\pi(N_{c}^{2}-1)\alpha_{s}^{2}}{3E_{CM}^{2}}$$&#10;&#10;&#10;\end{document}" title="IguanaTex Bitmap Display">
            <a:extLst>
              <a:ext uri="{FF2B5EF4-FFF2-40B4-BE49-F238E27FC236}">
                <a16:creationId xmlns:a16="http://schemas.microsoft.com/office/drawing/2014/main" id="{560428DB-50B3-A971-BFFD-3C8845313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71" y="5097990"/>
            <a:ext cx="3562506" cy="10059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F4B6AAC-3460-9552-1528-C0F15E5DCD92}"/>
              </a:ext>
            </a:extLst>
          </p:cNvPr>
          <p:cNvCxnSpPr/>
          <p:nvPr/>
        </p:nvCxnSpPr>
        <p:spPr>
          <a:xfrm>
            <a:off x="7498233" y="3429000"/>
            <a:ext cx="0" cy="13487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A0A7F9A-C5CB-2738-6A60-4B32AADA7E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076" y="3584708"/>
            <a:ext cx="3333144" cy="26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First check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702973" y="985467"/>
            <a:ext cx="663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cross section for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α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massless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 52" descr="\documentclass{article}&#10;\usepackage{amsmath, amsfonts, amssymb, xcolor}&#10;&#10;&#10;&#10;\pagestyle{empty}&#10;\begin{document}&#10;&#10;With (f=u, d , s), $\sum q_{f}^{2}=(\frac{-1}{3})^{2}+(\frac{-1}{3})^{2}+(\frac{2}{3})^{2}=\frac{2}{3}$, $\alpha=\alpha_{s}$ and $N_{c}=3$\\&#10;&#10;$\frac{\sigma^{q\bar{q}}}{\sigma^{l^{+}l^{-}}}=[\frac{4\pi(N_{c}^{2}-1)\alpha_{s}^{2}}{3E_{CM}^{2}}]*[\frac{3E_{CM}^{2}}{4\pi(\sum q_{f}^{2})\alpha^{2}*4N_{c}}]=[\frac{4\pi*8}{3E_{CM}^{2}}]*[\frac{3E_{CM}^{2}}{4\pi*\frac{2}{3}*4*3}]=1$\\&#10;&#10;\end{document}" title="IguanaTex Bitmap Display">
            <a:extLst>
              <a:ext uri="{FF2B5EF4-FFF2-40B4-BE49-F238E27FC236}">
                <a16:creationId xmlns:a16="http://schemas.microsoft.com/office/drawing/2014/main" id="{619854BD-52F9-1E07-9B1B-6464D55AA5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697480"/>
            <a:ext cx="11325779" cy="1463040"/>
          </a:xfrm>
          <a:prstGeom prst="rect">
            <a:avLst/>
          </a:prstGeom>
        </p:spPr>
      </p:pic>
      <p:pic>
        <p:nvPicPr>
          <p:cNvPr id="50" name="Image 49" descr="IguanaTex Bitmap Display&#10;&#10;\documentclass{article}&#10;\usepackage{amsmath, amsfonts, amssymb, xcolor}&#10;&#10;&#10;&#10;\pagestyle{empty}&#10;\begin{document}&#10;&#10;$$\frac{\sigma^{q\bar{q}}}{\sigma^{l^{+}l^{-}}}=1$$&#10;&#10;&#10;\end{document}">
            <a:extLst>
              <a:ext uri="{FF2B5EF4-FFF2-40B4-BE49-F238E27FC236}">
                <a16:creationId xmlns:a16="http://schemas.microsoft.com/office/drawing/2014/main" id="{C82D5F49-825E-A7EF-8D19-E4B5EF89E0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6" y="4940166"/>
            <a:ext cx="2353334" cy="1220610"/>
          </a:xfrm>
          <a:prstGeom prst="rect">
            <a:avLst/>
          </a:prstGeom>
        </p:spPr>
      </p:pic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F1393844-A62D-924C-B898-0A428177A915}"/>
              </a:ext>
            </a:extLst>
          </p:cNvPr>
          <p:cNvSpPr/>
          <p:nvPr/>
        </p:nvSpPr>
        <p:spPr>
          <a:xfrm>
            <a:off x="2448560" y="5290295"/>
            <a:ext cx="2254413" cy="62739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48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First check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B019FB-BD80-A129-0A43-8A2469BF81D9}"/>
              </a:ext>
            </a:extLst>
          </p:cNvPr>
          <p:cNvSpPr txBox="1"/>
          <p:nvPr/>
        </p:nvSpPr>
        <p:spPr>
          <a:xfrm>
            <a:off x="4636006" y="818941"/>
            <a:ext cx="663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cross section for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α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massless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B1DE49-5589-7A82-5D4E-717E0FCE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4CF8B558-2F32-81E9-3F9D-CB460FD9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17012"/>
            <a:ext cx="9697794" cy="50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890587" y="818648"/>
            <a:ext cx="693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Quark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massless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photon production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F4A490-AEBF-0A6C-A742-E0BFFACFA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1" y="2885440"/>
            <a:ext cx="3965962" cy="2820933"/>
          </a:xfrm>
          <a:prstGeom prst="rect">
            <a:avLst/>
          </a:prstGeom>
        </p:spPr>
      </p:pic>
      <p:pic>
        <p:nvPicPr>
          <p:cNvPr id="26" name="Image 25" descr="\documentclass{article}&#10;\usepackage{amsmath, amsfonts, amssymb, xcolor}&#10;&#10;&#10;&#10;\pagestyle{empty}&#10;\begin{document}&#10;&#10;$$\sigma^{(q\bar{q})_{photon}} = \frac{4\pi}{3}\frac{(\sum q_{f}^{2})*q_{Q}^{2}\alpha^{2}}{E_{CM}^{2}}*4N_{c}$$&#10;&#10;&#10;\end{document}" title="IguanaTex Bitmap Display">
            <a:extLst>
              <a:ext uri="{FF2B5EF4-FFF2-40B4-BE49-F238E27FC236}">
                <a16:creationId xmlns:a16="http://schemas.microsoft.com/office/drawing/2014/main" id="{58912979-0AAD-4CA3-13D6-A351489760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52" y="1784693"/>
            <a:ext cx="7416299" cy="1252715"/>
          </a:xfrm>
          <a:prstGeom prst="rect">
            <a:avLst/>
          </a:prstGeom>
        </p:spPr>
      </p:pic>
      <p:pic>
        <p:nvPicPr>
          <p:cNvPr id="22" name="Image 21" descr="\documentclass{article}&#10;\usepackage{amsmath, amsfonts, amssymb, xcolor}&#10;&#10;&#10;&#10;\pagestyle{empty}&#10;\begin{document}&#10;&#10;$q_{f}$ is the electric charge of the quark ($f=u, d, s$)\\&#10;&#10;$q_{Q}$ is the electric charge of the quark Q\\&#10;&#10;$N_{c}$ is the color number\\&#10;&#10;&#10;$\alpha$ is the fine-structure constant\\&#10;&#10;$E_{CM}$ is the center of mass energy&#10;&#10;&#10;&#10;\end{document}" title="IguanaTex Bitmap Display">
            <a:extLst>
              <a:ext uri="{FF2B5EF4-FFF2-40B4-BE49-F238E27FC236}">
                <a16:creationId xmlns:a16="http://schemas.microsoft.com/office/drawing/2014/main" id="{E6EA4A22-BDAC-8A94-8457-18191DE151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10" y="3307503"/>
            <a:ext cx="6851779" cy="34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615836" y="927155"/>
            <a:ext cx="708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Ratio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gluon production and photon production for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massless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Image 48" descr="\documentclass{article}&#10;\usepackage{amsmath, amsfonts, amssymb, xcolor}&#10;&#10;&#10;&#10;\pagestyle{empty}&#10;\begin{document}&#10;&#10;$\sigma^{(q\bar{q})_{photon}} = \frac{4\pi}{3}\frac{(\sum q_{f}^{2})*q_{c}^{2}\alpha^{2}}{E_{CM}^{2}}*4N_{c}$, $\sigma^{(q\bar{q})_{gluon}} = \frac{4\pi(N_{c}^{2}-1)\alpha_{s}^{2}}{3E_{CM}^{2}}$&#10;&#10;&#10;&#10;\end{document}" title="IguanaTex Bitmap Display">
            <a:extLst>
              <a:ext uri="{FF2B5EF4-FFF2-40B4-BE49-F238E27FC236}">
                <a16:creationId xmlns:a16="http://schemas.microsoft.com/office/drawing/2014/main" id="{2DC11A5B-2CF7-FE05-B72E-66BE19BB54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3" y="2394694"/>
            <a:ext cx="8186381" cy="634475"/>
          </a:xfrm>
          <a:prstGeom prst="rect">
            <a:avLst/>
          </a:prstGeom>
        </p:spPr>
      </p:pic>
      <p:pic>
        <p:nvPicPr>
          <p:cNvPr id="53" name="Image 52" descr="\documentclass{article}&#10;\usepackage{amsmath, amsfonts, amssymb, xcolor}&#10;&#10;&#10;&#10;\pagestyle{empty}&#10;\begin{document}&#10;&#10;with $q_{c}$ the electric charge of the charm quark.&#10;&#10;&#10;\end{document}" title="IguanaTex Bitmap Display">
            <a:extLst>
              <a:ext uri="{FF2B5EF4-FFF2-40B4-BE49-F238E27FC236}">
                <a16:creationId xmlns:a16="http://schemas.microsoft.com/office/drawing/2014/main" id="{E42F70CA-C986-8E2E-1F58-581A39BF0D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7" y="3335697"/>
            <a:ext cx="5150362" cy="230575"/>
          </a:xfrm>
          <a:prstGeom prst="rect">
            <a:avLst/>
          </a:prstGeom>
        </p:spPr>
      </p:pic>
      <p:pic>
        <p:nvPicPr>
          <p:cNvPr id="28" name="Image 27" descr="\documentclass{article}&#10;\usepackage{amsmath, amsfonts, amssymb, xcolor}&#10;&#10;&#10;&#10;\pagestyle{empty}&#10;\begin{document}&#10;&#10;$\frac{\sigma^{(q\bar{q})_{gluon}}}{\sigma^{(q\bar{q})_{photon}}}=\frac{(N_{c}^{2}-1)\alpha_{s}^{2}}{(\sum q_{f}^{2})q_{c}^{2}\alpha^{2}*4N_{c}}=\frac{\alpha_{s}^{2}}{\alpha^{2}*q_{c}^{2}}$&#10;&#10;&#10;\end{document}" title="IguanaTex Bitmap Display">
            <a:extLst>
              <a:ext uri="{FF2B5EF4-FFF2-40B4-BE49-F238E27FC236}">
                <a16:creationId xmlns:a16="http://schemas.microsoft.com/office/drawing/2014/main" id="{440640B4-AB13-7D25-A14A-DA582E6EE1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43" y="3975735"/>
            <a:ext cx="7356361" cy="906498"/>
          </a:xfrm>
          <a:prstGeom prst="rect">
            <a:avLst/>
          </a:prstGeom>
        </p:spPr>
      </p:pic>
      <p:pic>
        <p:nvPicPr>
          <p:cNvPr id="55" name="Image 54" descr="\documentclass{article}&#10;\usepackage{amsmath, amsfonts, amssymb, xcolor}&#10;&#10;&#10;&#10;\pagestyle{empty}&#10;\begin{document}&#10;&#10;$\frac{\sigma^{(q\bar{q})_{gluon}}}{\sigma^{(q\bar{q})_{photon}}}\approx 4*10^{4}$&#10;&#10;&#10;\end{document}" title="IguanaTex Bitmap Display">
            <a:extLst>
              <a:ext uri="{FF2B5EF4-FFF2-40B4-BE49-F238E27FC236}">
                <a16:creationId xmlns:a16="http://schemas.microsoft.com/office/drawing/2014/main" id="{7F4EF8DC-9C84-E14F-98A0-24A906548B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0" y="5751875"/>
            <a:ext cx="3708314" cy="741947"/>
          </a:xfrm>
          <a:prstGeom prst="rect">
            <a:avLst/>
          </a:prstGeom>
        </p:spPr>
      </p:pic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D91B501C-323F-212B-178D-94FCD2C77083}"/>
              </a:ext>
            </a:extLst>
          </p:cNvPr>
          <p:cNvSpPr/>
          <p:nvPr/>
        </p:nvSpPr>
        <p:spPr>
          <a:xfrm>
            <a:off x="541628" y="4011921"/>
            <a:ext cx="1397876" cy="726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2D0359F5-BD46-7834-67FF-745F95B647C2}"/>
              </a:ext>
            </a:extLst>
          </p:cNvPr>
          <p:cNvSpPr/>
          <p:nvPr/>
        </p:nvSpPr>
        <p:spPr>
          <a:xfrm>
            <a:off x="4665571" y="5930845"/>
            <a:ext cx="2743200" cy="3840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B33BF23-36E4-8A11-1AEE-0C49A3F86255}"/>
              </a:ext>
            </a:extLst>
          </p:cNvPr>
          <p:cNvSpPr txBox="1"/>
          <p:nvPr/>
        </p:nvSpPr>
        <p:spPr>
          <a:xfrm>
            <a:off x="7805786" y="5892017"/>
            <a:ext cx="435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neglect</a:t>
            </a:r>
            <a:r>
              <a:rPr lang="fr-FR" sz="2400" b="1" dirty="0"/>
              <a:t> photon production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2EB5563-CBAA-C250-128D-90E54F28F076}"/>
              </a:ext>
            </a:extLst>
          </p:cNvPr>
          <p:cNvCxnSpPr/>
          <p:nvPr/>
        </p:nvCxnSpPr>
        <p:spPr>
          <a:xfrm>
            <a:off x="487437" y="3779520"/>
            <a:ext cx="1114576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Image 56" descr="\documentclass{article}&#10;\usepackage{amsmath, amsfonts, amssymb, xcolor}&#10;&#10;&#10;&#10;\pagestyle{empty}&#10;\begin{document}&#10;&#10;With $\alpha=\frac{1}{137}$, $\alpha_{s}=0.3$ and $q_{c}=\frac{2}{3}$, we get:&#10;&#10;&#10;\end{document}" title="IguanaTex Bitmap Display">
            <a:extLst>
              <a:ext uri="{FF2B5EF4-FFF2-40B4-BE49-F238E27FC236}">
                <a16:creationId xmlns:a16="http://schemas.microsoft.com/office/drawing/2014/main" id="{A6524545-326A-D429-9A3D-5A977BA32C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7" y="5191981"/>
            <a:ext cx="5150362" cy="3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5015282" y="874319"/>
            <a:ext cx="395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Gluon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scattering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1E61A8-5F27-9FC8-D612-83221A34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75" y="2319679"/>
            <a:ext cx="2201645" cy="32409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BA4208-8CCE-37D8-4F3D-CF48A76D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49935"/>
            <a:ext cx="3717115" cy="27118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DE26AD-B0E2-E396-06EB-F02E160A9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24" y="1735706"/>
            <a:ext cx="3952240" cy="39885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CDC56A-F18F-9669-6571-A48FA0916ED7}"/>
              </a:ext>
            </a:extLst>
          </p:cNvPr>
          <p:cNvSpPr txBox="1"/>
          <p:nvPr/>
        </p:nvSpPr>
        <p:spPr>
          <a:xfrm>
            <a:off x="2398380" y="5494963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6A1304-E03F-E0D2-F672-CC6D1F3A084B}"/>
              </a:ext>
            </a:extLst>
          </p:cNvPr>
          <p:cNvSpPr txBox="1"/>
          <p:nvPr/>
        </p:nvSpPr>
        <p:spPr>
          <a:xfrm>
            <a:off x="5982604" y="5493438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A124A84-C242-13E9-E84B-7E90DD18283E}"/>
              </a:ext>
            </a:extLst>
          </p:cNvPr>
          <p:cNvSpPr txBox="1"/>
          <p:nvPr/>
        </p:nvSpPr>
        <p:spPr>
          <a:xfrm>
            <a:off x="9566829" y="5494962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41035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Phase-space distribution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\documentclass{article}&#10;\usepackage{amsmath, amsfonts, amssymb, xcolor}&#10;&#10;&#10;&#10;\pagestyle{empty}&#10;\begin{document}&#10;&#10;For dilepton : $f_{q,\bar{q}}=q_{Supp}$*(Fermi-Dirac distribution)&#10;&#10;&#10;\end{document}" title="IguanaTex Bitmap Display">
            <a:extLst>
              <a:ext uri="{FF2B5EF4-FFF2-40B4-BE49-F238E27FC236}">
                <a16:creationId xmlns:a16="http://schemas.microsoft.com/office/drawing/2014/main" id="{8A58DE59-4E49-30EC-2AFC-9DFD4BE52B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67" y="2390126"/>
            <a:ext cx="9089732" cy="417590"/>
          </a:xfrm>
          <a:prstGeom prst="rect">
            <a:avLst/>
          </a:prstGeom>
        </p:spPr>
      </p:pic>
      <p:pic>
        <p:nvPicPr>
          <p:cNvPr id="8" name="Image 7" descr="\documentclass{article}&#10;\usepackage{amsmath, amsfonts, amssymb, xcolor}&#10;&#10;&#10;&#10;\pagestyle{empty}&#10;\begin{document}&#10;&#10;For charm (gluon scattering channel) : $f_{g}$=Bose-Einstein distribution&#10;&#10;&#10;\end{document}" title="IguanaTex Bitmap Display">
            <a:extLst>
              <a:ext uri="{FF2B5EF4-FFF2-40B4-BE49-F238E27FC236}">
                <a16:creationId xmlns:a16="http://schemas.microsoft.com/office/drawing/2014/main" id="{5A74A247-6259-CE5A-61C9-443419972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5" y="5211942"/>
            <a:ext cx="11673827" cy="411674"/>
          </a:xfrm>
          <a:prstGeom prst="rect">
            <a:avLst/>
          </a:prstGeom>
        </p:spPr>
      </p:pic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0645C6CB-C8B9-DFC7-076C-6B75A12F543E}"/>
              </a:ext>
            </a:extLst>
          </p:cNvPr>
          <p:cNvSpPr/>
          <p:nvPr/>
        </p:nvSpPr>
        <p:spPr>
          <a:xfrm>
            <a:off x="5879431" y="3394721"/>
            <a:ext cx="433137" cy="147025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 title="IguanaTex Bitmap Display">
            <a:extLst>
              <a:ext uri="{FF2B5EF4-FFF2-40B4-BE49-F238E27FC236}">
                <a16:creationId xmlns:a16="http://schemas.microsoft.com/office/drawing/2014/main" id="{11C92067-9296-9AEC-D72C-FD063B7C16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42" y="824154"/>
            <a:ext cx="7561658" cy="7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3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734558" y="1003607"/>
            <a:ext cx="395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Gluon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 descr="\documentclass{article}&#10;\usepackage{amsmath, amsfonts, amssymb, xcolor}&#10;&#10;&#10;&#10;\pagestyle{empty}&#10;\begin{document}&#10;&#10;$$\sigma^{gg}=\frac{\pi*4(N_{c}^{2}-1)^{2}\alpha_{s}^{2}}{2E_{CM}^{2}}((\frac{11}{4}-\frac{3}{2}v^{2}+\frac{1}{12}v^{4})artanh(v)-\frac{v}{24}(59-31v^{2}))$$&#10;&#10;&#10;\end{document}" title="IguanaTex Bitmap Display">
            <a:extLst>
              <a:ext uri="{FF2B5EF4-FFF2-40B4-BE49-F238E27FC236}">
                <a16:creationId xmlns:a16="http://schemas.microsoft.com/office/drawing/2014/main" id="{EDD1A478-F44F-ED0F-5309-70E88509A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6" y="4830739"/>
            <a:ext cx="10722967" cy="855630"/>
          </a:xfrm>
          <a:prstGeom prst="rect">
            <a:avLst/>
          </a:prstGeom>
        </p:spPr>
      </p:pic>
      <p:pic>
        <p:nvPicPr>
          <p:cNvPr id="5" name="Image 4" descr="\documentclass{article}&#10;\usepackage{amsmath, amsfonts, amssymb, xcolor}&#10;&#10;&#10;&#10;\pagestyle{empty}&#10;\begin{document}&#10;$$\sigma^{gg}=\frac{\pi*4(N_{c}^{2}-1)^{2}\alpha_{s}^{2}}{2E_{CM}^{2}}((\frac{2N_{c}}{(N_{c}^{2}-1)}+\frac{6}{N_{c}}-\frac{4N_{c}}{(N_{c}^{2}-1)}v^{2}+(\frac{2N_{c}}{(N_{c}^{2}-1)}-\frac{2}{N_{c}})v^{4})artanh(v)-v(\frac{3N_{c}}{(N_{c}^{2}-1)}-\frac{4}{N_{c}}-(\frac{5N_{c}}{3(N_{c}^{2}-1)}+\frac{2}{N_{c}})v^{2}))$$&#10;&#10;\end{document}" title="IguanaTex Bitmap Display">
            <a:extLst>
              <a:ext uri="{FF2B5EF4-FFF2-40B4-BE49-F238E27FC236}">
                <a16:creationId xmlns:a16="http://schemas.microsoft.com/office/drawing/2014/main" id="{E84DD823-8509-A355-1F48-0D9A0604D0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6" y="2135703"/>
            <a:ext cx="11832772" cy="539247"/>
          </a:xfrm>
          <a:prstGeom prst="rect">
            <a:avLst/>
          </a:prstGeom>
        </p:spPr>
      </p:pic>
      <p:pic>
        <p:nvPicPr>
          <p:cNvPr id="18" name="Image 17" descr="IguanaTex Bitmap Display&#10;&#10;\documentclass{article}&#10;\usepackage{amsmath, amsfonts, amssymb, xcolor}&#10;&#10;&#10;&#10;\pagestyle{empty}&#10;\begin{document}&#10;&#10;$v=\sqrt{1-(\frac{4m_{Q}^{2}}{E_{CM}^{2}})}$&#10;&#10;&#10;\end{document}">
            <a:extLst>
              <a:ext uri="{FF2B5EF4-FFF2-40B4-BE49-F238E27FC236}">
                <a16:creationId xmlns:a16="http://schemas.microsoft.com/office/drawing/2014/main" id="{3FB7599B-BDCB-234A-DD4B-E5DFFACE9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6" y="2917458"/>
            <a:ext cx="1870510" cy="60431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4ADCD51-EF54-DFAC-CBB2-8132DDD695B3}"/>
              </a:ext>
            </a:extLst>
          </p:cNvPr>
          <p:cNvSpPr txBox="1"/>
          <p:nvPr/>
        </p:nvSpPr>
        <p:spPr>
          <a:xfrm>
            <a:off x="9083040" y="5786585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Maurice </a:t>
            </a:r>
            <a:r>
              <a:rPr lang="fr-FR" dirty="0" err="1"/>
              <a:t>found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5B3F89B0-0468-E8DE-D003-7D39C00F0C57}"/>
              </a:ext>
            </a:extLst>
          </p:cNvPr>
          <p:cNvSpPr/>
          <p:nvPr/>
        </p:nvSpPr>
        <p:spPr>
          <a:xfrm>
            <a:off x="5879430" y="3140721"/>
            <a:ext cx="433137" cy="147025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7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249991-0C18-033B-0E26-C465F507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119" y="1186307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99167-1BE9-04C3-D311-334CBAF5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5" name="Image 4" descr="\documentclass{article}&#10;\usepackage{amsmath, amsfonts, amssymb, xcolor}&#10;&#10;&#10;&#10;\pagestyle{empty}&#10;\begin{document}&#10;&#10;For $\alpha_{s}=0.3$ and charm mass = 1.5 GeV&#10;&#10;&#10;\end{document}" title="IguanaTex Bitmap Display">
            <a:extLst>
              <a:ext uri="{FF2B5EF4-FFF2-40B4-BE49-F238E27FC236}">
                <a16:creationId xmlns:a16="http://schemas.microsoft.com/office/drawing/2014/main" id="{8C58BED5-8B4E-675A-84A3-6E077FAB85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93" y="4472407"/>
            <a:ext cx="6582613" cy="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fr-FR" sz="4800"/>
              <a:t>Who am I?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A83B21-918B-5BEB-6C4E-6340AF2E2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5" y="2701424"/>
            <a:ext cx="9731249" cy="1191075"/>
          </a:xfrm>
        </p:spPr>
        <p:txBody>
          <a:bodyPr anchor="ctr">
            <a:normAutofit/>
          </a:bodyPr>
          <a:lstStyle/>
          <a:p>
            <a:r>
              <a:rPr lang="fr-FR" sz="2200" dirty="0"/>
              <a:t>Engineering </a:t>
            </a:r>
            <a:r>
              <a:rPr lang="fr-FR" sz="2200" dirty="0" err="1"/>
              <a:t>student</a:t>
            </a:r>
            <a:r>
              <a:rPr lang="fr-FR" sz="2200" dirty="0"/>
              <a:t> (</a:t>
            </a:r>
            <a:r>
              <a:rPr lang="fr-FR" sz="2200" dirty="0" err="1"/>
              <a:t>equivalent</a:t>
            </a:r>
            <a:r>
              <a:rPr lang="fr-FR" sz="2200" dirty="0"/>
              <a:t> to master </a:t>
            </a:r>
            <a:r>
              <a:rPr lang="fr-FR" sz="2200" dirty="0" err="1"/>
              <a:t>student</a:t>
            </a:r>
            <a:r>
              <a:rPr lang="fr-FR" sz="2200" dirty="0"/>
              <a:t>) at CentraleSupélec</a:t>
            </a:r>
          </a:p>
          <a:p>
            <a:endParaRPr lang="fr-FR" sz="2200" dirty="0"/>
          </a:p>
        </p:txBody>
      </p:sp>
      <p:pic>
        <p:nvPicPr>
          <p:cNvPr id="5" name="Image 4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08876ABB-4789-946C-C950-D3D486E4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4" y="2591008"/>
            <a:ext cx="3214397" cy="9402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28AE6D-3FB8-4011-8BB0-E7828F309629}"/>
              </a:ext>
            </a:extLst>
          </p:cNvPr>
          <p:cNvSpPr txBox="1"/>
          <p:nvPr/>
        </p:nvSpPr>
        <p:spPr>
          <a:xfrm>
            <a:off x="5058893" y="5113982"/>
            <a:ext cx="7400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b="1" dirty="0" err="1"/>
              <a:t>Study</a:t>
            </a:r>
            <a:r>
              <a:rPr lang="fr-FR" sz="2400" b="1" dirty="0"/>
              <a:t> of the production of </a:t>
            </a:r>
            <a:r>
              <a:rPr lang="fr-FR" sz="2400" b="1" dirty="0" err="1"/>
              <a:t>charm</a:t>
            </a:r>
            <a:r>
              <a:rPr lang="fr-FR" sz="2400" b="1" dirty="0"/>
              <a:t> quarks </a:t>
            </a:r>
            <a:r>
              <a:rPr lang="fr-FR" sz="2400" b="1" dirty="0" err="1"/>
              <a:t>during</a:t>
            </a:r>
            <a:r>
              <a:rPr lang="fr-FR" sz="2400" b="1" dirty="0"/>
              <a:t> </a:t>
            </a:r>
            <a:r>
              <a:rPr lang="fr-FR" sz="2400" b="1" dirty="0" err="1"/>
              <a:t>pre-equilibrium</a:t>
            </a:r>
            <a:endParaRPr lang="fr-FR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DDD018-4CCD-D9BB-FA02-0862D95E1D92}"/>
              </a:ext>
            </a:extLst>
          </p:cNvPr>
          <p:cNvSpPr txBox="1"/>
          <p:nvPr/>
        </p:nvSpPr>
        <p:spPr>
          <a:xfrm>
            <a:off x="70333" y="3974135"/>
            <a:ext cx="1022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Gap </a:t>
            </a:r>
            <a:r>
              <a:rPr lang="fr-FR" sz="2200" dirty="0" err="1"/>
              <a:t>year</a:t>
            </a:r>
            <a:r>
              <a:rPr lang="fr-FR" sz="2200" dirty="0"/>
              <a:t> : first </a:t>
            </a:r>
            <a:r>
              <a:rPr lang="fr-FR" sz="2200" dirty="0" err="1"/>
              <a:t>internship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Michael Winn at the IRFU at CEA Paris-Saclay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B8A30B-0E01-34A6-3C70-C87BBDEC9FEE}"/>
              </a:ext>
            </a:extLst>
          </p:cNvPr>
          <p:cNvSpPr txBox="1"/>
          <p:nvPr/>
        </p:nvSpPr>
        <p:spPr>
          <a:xfrm>
            <a:off x="6671282" y="933802"/>
            <a:ext cx="220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Thomas Faure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33AD3D9-6170-3019-5650-EB2A3F62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13" y="470593"/>
            <a:ext cx="1111307" cy="1485976"/>
          </a:xfrm>
          <a:prstGeom prst="rect">
            <a:avLst/>
          </a:prstGeom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2FE13FCA-AAE3-F034-36B6-F2CBBBAA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A06141-6B13-F7C8-9BBF-C826C8FB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1" y="4605446"/>
            <a:ext cx="3559072" cy="17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8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19150" y="-45448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Charm production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E4724C13-A97E-6E06-E6CA-47A1F050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7" y="740966"/>
            <a:ext cx="11861785" cy="6117034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7F4D01-76E9-4628-8C28-33926E65D18F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160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19150" y="-45448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Ratio between charm production and FONLL calculation</a:t>
            </a:r>
          </a:p>
        </p:txBody>
      </p:sp>
      <p:pic>
        <p:nvPicPr>
          <p:cNvPr id="12" name="Espace réservé du contenu 11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22F02440-59C1-8ACA-C5E6-02AA9E1BF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9" y="748166"/>
            <a:ext cx="11847821" cy="6109834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99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38198" y="41026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Ratio between charm production from gluon channel and from quark channel</a:t>
            </a:r>
          </a:p>
        </p:txBody>
      </p:sp>
      <p:pic>
        <p:nvPicPr>
          <p:cNvPr id="3" name="Espace réservé du contenu 2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819436F1-E05D-60BD-A0C6-A36F470A6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" y="858429"/>
            <a:ext cx="11554450" cy="5958545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37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19150" y="-75928"/>
            <a:ext cx="10763730" cy="1060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Ratio between charm production and dilepton production</a:t>
            </a:r>
          </a:p>
        </p:txBody>
      </p:sp>
      <p:pic>
        <p:nvPicPr>
          <p:cNvPr id="6" name="Espace réservé du contenu 5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45F4838D-8B6C-E624-49B6-32FFE79C5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3" y="913878"/>
            <a:ext cx="11614613" cy="5989570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89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19150" y="-45448"/>
            <a:ext cx="10763730" cy="1060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Charm production from gluon channel for different masses</a:t>
            </a:r>
          </a:p>
        </p:txBody>
      </p:sp>
      <p:pic>
        <p:nvPicPr>
          <p:cNvPr id="5" name="Espace réservé du contenu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E39FA51-E6D0-07E1-74DB-4926626F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0" y="1000125"/>
            <a:ext cx="11359237" cy="5857875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71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19150" y="-90986"/>
            <a:ext cx="10763730" cy="1060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Ratio between charm production for a charm mass = 1.27GeV and a charm mass = 1.67 GeV</a:t>
            </a:r>
          </a:p>
        </p:txBody>
      </p:sp>
      <p:pic>
        <p:nvPicPr>
          <p:cNvPr id="6" name="Espace réservé du contenu 5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0C11A16A-4262-380D-489D-52AE6FE0E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0" y="878871"/>
            <a:ext cx="11329624" cy="5842604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B0A5FBC-5E91-E10A-652F-2DEB29CC2566}"/>
              </a:ext>
            </a:extLst>
          </p:cNvPr>
          <p:cNvSpPr/>
          <p:nvPr/>
        </p:nvSpPr>
        <p:spPr>
          <a:xfrm>
            <a:off x="2184400" y="5201920"/>
            <a:ext cx="2479040" cy="42672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4332A0-AB0F-02B5-71D2-1A12E618B9D5}"/>
              </a:ext>
            </a:extLst>
          </p:cNvPr>
          <p:cNvSpPr txBox="1"/>
          <p:nvPr/>
        </p:nvSpPr>
        <p:spPr>
          <a:xfrm>
            <a:off x="4971146" y="5166975"/>
            <a:ext cx="435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Strong </a:t>
            </a:r>
            <a:r>
              <a:rPr lang="fr-FR" sz="2400" b="1" dirty="0" err="1"/>
              <a:t>sensitivity</a:t>
            </a:r>
            <a:r>
              <a:rPr lang="fr-FR" sz="2400" b="1" dirty="0"/>
              <a:t> to </a:t>
            </a:r>
            <a:r>
              <a:rPr lang="fr-FR" sz="2400" b="1" dirty="0" err="1"/>
              <a:t>charm</a:t>
            </a:r>
            <a:r>
              <a:rPr lang="fr-FR" sz="2400" b="1" dirty="0"/>
              <a:t> mass</a:t>
            </a:r>
          </a:p>
        </p:txBody>
      </p:sp>
    </p:spTree>
    <p:extLst>
      <p:ext uri="{BB962C8B-B14F-4D97-AF65-F5344CB8AC3E}">
        <p14:creationId xmlns:p14="http://schemas.microsoft.com/office/powerpoint/2010/main" val="17895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29550" y="36741"/>
            <a:ext cx="10742930" cy="781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Charm production from gluon channel</a:t>
            </a:r>
          </a:p>
        </p:txBody>
      </p:sp>
      <p:pic>
        <p:nvPicPr>
          <p:cNvPr id="5" name="Espace réservé du contenu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B207A4C4-54E4-9B91-F494-0D57C476C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823310"/>
            <a:ext cx="11702107" cy="6034690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16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648BDD-FF80-8D70-A622-9814814B054D}"/>
              </a:ext>
            </a:extLst>
          </p:cNvPr>
          <p:cNvSpPr txBox="1"/>
          <p:nvPr/>
        </p:nvSpPr>
        <p:spPr>
          <a:xfrm>
            <a:off x="829550" y="36741"/>
            <a:ext cx="10742930" cy="7817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Ratio between pre-equilibrium production and hydrodynamics production</a:t>
            </a:r>
          </a:p>
        </p:txBody>
      </p:sp>
      <p:pic>
        <p:nvPicPr>
          <p:cNvPr id="6" name="Espace réservé du contenu 5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32A454F5-2264-92A9-E993-7498ED633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" y="808793"/>
            <a:ext cx="11659011" cy="6012466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FBAD1-01BF-FDA7-88F9-57A3DA9E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510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changes?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\documentclass{article}&#10;\usepackage{amsmath, amsfonts, amssymb, xcolor}&#10;&#10;&#10;&#10;\pagestyle{empty}&#10;\begin{document}&#10;&#10;$N_{c\bar{c}}=\frac{1}{2}g_{c}V(\sum_{i} n_{D_{i}}^{th}+n_{\Lambda_{i}}^{th}+...)+g_{c}^{2}V(\sum_{i} n_{\Psi_{i}}^{th}+n_{\chi_{i}}^{th}+...)+...$&#10;&#10;\end{document}" title="IguanaTex Bitmap Display">
            <a:extLst>
              <a:ext uri="{FF2B5EF4-FFF2-40B4-BE49-F238E27FC236}">
                <a16:creationId xmlns:a16="http://schemas.microsoft.com/office/drawing/2014/main" id="{983AAFF3-5359-912D-F525-0122BA7EF6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0" y="2685486"/>
            <a:ext cx="9767973" cy="449300"/>
          </a:xfrm>
          <a:prstGeom prst="rect">
            <a:avLst/>
          </a:prstGeom>
        </p:spPr>
      </p:pic>
      <p:pic>
        <p:nvPicPr>
          <p:cNvPr id="20" name="Image 19" descr="\documentclass{article}&#10;\usepackage{amsmath, amsfonts, amssymb, xcolor}&#10;&#10;&#10;&#10;\pagestyle{empty}&#10;\begin{document}&#10;&#10;$g_{c}\propto N_{c\bar{c}}$ and $n_{J/\Psi}\propto g_{c}^{2}V\sum_{i}n_{J/\Psi_{i}}^{th}$&#10;&#10;&#10;\end{document}" title="IguanaTex Bitmap Display">
            <a:extLst>
              <a:ext uri="{FF2B5EF4-FFF2-40B4-BE49-F238E27FC236}">
                <a16:creationId xmlns:a16="http://schemas.microsoft.com/office/drawing/2014/main" id="{3F44CD55-FF46-3B8E-C9F2-640BB3A29A9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76" y="4271027"/>
            <a:ext cx="6017472" cy="529044"/>
          </a:xfrm>
          <a:prstGeom prst="rect">
            <a:avLst/>
          </a:prstGeom>
        </p:spPr>
      </p:pic>
      <p:pic>
        <p:nvPicPr>
          <p:cNvPr id="8" name="Image 7" descr="\documentclass{article}&#10;\usepackage{amsmath, amsfonts, amssymb, xcolor}&#10;&#10;&#10;&#10;\pagestyle{empty}&#10;\begin{document}&#10;&#10;$n_{J/\Psi} \propto N_{c\bar{c}}^{2}$&#10;&#10;&#10;\end{document}" title="IguanaTex Bitmap Display">
            <a:extLst>
              <a:ext uri="{FF2B5EF4-FFF2-40B4-BE49-F238E27FC236}">
                <a16:creationId xmlns:a16="http://schemas.microsoft.com/office/drawing/2014/main" id="{2443ADE0-35EF-B7DC-B0FC-539338486D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84" y="5828378"/>
            <a:ext cx="2008827" cy="476670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36314915-9857-7C50-9B5B-64EBCCA71231}"/>
              </a:ext>
            </a:extLst>
          </p:cNvPr>
          <p:cNvSpPr/>
          <p:nvPr/>
        </p:nvSpPr>
        <p:spPr>
          <a:xfrm>
            <a:off x="5862317" y="3353624"/>
            <a:ext cx="467362" cy="81137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12B8567C-629B-D63F-7E57-0AECBCBD456F}"/>
              </a:ext>
            </a:extLst>
          </p:cNvPr>
          <p:cNvSpPr/>
          <p:nvPr/>
        </p:nvSpPr>
        <p:spPr>
          <a:xfrm>
            <a:off x="5862317" y="4905374"/>
            <a:ext cx="467362" cy="81137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25302C-63B8-B12F-D004-8455E9520D43}"/>
              </a:ext>
            </a:extLst>
          </p:cNvPr>
          <p:cNvSpPr txBox="1"/>
          <p:nvPr/>
        </p:nvSpPr>
        <p:spPr>
          <a:xfrm>
            <a:off x="4734558" y="1003607"/>
            <a:ext cx="554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of J/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Ψ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7A62F1-AE94-33B0-77D7-8BD242F78650}"/>
              </a:ext>
            </a:extLst>
          </p:cNvPr>
          <p:cNvSpPr txBox="1"/>
          <p:nvPr/>
        </p:nvSpPr>
        <p:spPr>
          <a:xfrm>
            <a:off x="1105854" y="2251532"/>
            <a:ext cx="807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Hadronization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38492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changes?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25302C-63B8-B12F-D004-8455E9520D43}"/>
              </a:ext>
            </a:extLst>
          </p:cNvPr>
          <p:cNvSpPr txBox="1"/>
          <p:nvPr/>
        </p:nvSpPr>
        <p:spPr>
          <a:xfrm>
            <a:off x="4734558" y="1003607"/>
            <a:ext cx="554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of J/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Ψ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17" descr="\documentclass{article}&#10;\usepackage{amsmath, amsfonts, amssymb, xcolor}&#10;&#10;&#10;&#10;\pagestyle{empty}&#10;\begin{document}&#10;&#10;$N_{c\bar{c}} \Rightarrow N_{c\bar{c}}+0.25N_{c\bar{c}}$ &#10;&#10;&#10;\end{document}" title="IguanaTex Bitmap Display">
            <a:extLst>
              <a:ext uri="{FF2B5EF4-FFF2-40B4-BE49-F238E27FC236}">
                <a16:creationId xmlns:a16="http://schemas.microsoft.com/office/drawing/2014/main" id="{BDB399B7-902D-F2ED-25D5-9CA0A4592A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92" y="2792465"/>
            <a:ext cx="3933704" cy="359794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31C8F925-F42F-CF62-DA3B-104EE2711171}"/>
              </a:ext>
            </a:extLst>
          </p:cNvPr>
          <p:cNvSpPr/>
          <p:nvPr/>
        </p:nvSpPr>
        <p:spPr>
          <a:xfrm>
            <a:off x="5730239" y="3733277"/>
            <a:ext cx="731521" cy="11532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 descr="\documentclass{article}&#10;\usepackage{amsmath, amsfonts, amssymb, xcolor}&#10;&#10;&#10;&#10;\pagestyle{empty}&#10;\begin{document}&#10;&#10;$n_{J/\Psi} \Rightarrow n_{J/\Psi}+0.5n_{J/\Psi}$&#10;&#10;&#10;\end{document}" title="IguanaTex Bitmap Display">
            <a:extLst>
              <a:ext uri="{FF2B5EF4-FFF2-40B4-BE49-F238E27FC236}">
                <a16:creationId xmlns:a16="http://schemas.microsoft.com/office/drawing/2014/main" id="{9DAF3661-BC91-DA26-5651-21E4B7681F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80" y="5180591"/>
            <a:ext cx="5455440" cy="5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910584" cy="146304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Quick </a:t>
            </a:r>
            <a:r>
              <a:rPr lang="fr-FR" sz="4800" dirty="0" err="1"/>
              <a:t>reminder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8E977E-CFE6-070A-6DB1-A1878702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35DA8F-3A4B-FA0D-8459-F08607992572}"/>
              </a:ext>
            </a:extLst>
          </p:cNvPr>
          <p:cNvSpPr txBox="1"/>
          <p:nvPr/>
        </p:nvSpPr>
        <p:spPr>
          <a:xfrm>
            <a:off x="4616704" y="683598"/>
            <a:ext cx="670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 of the quark-gluon plasma</a:t>
            </a:r>
            <a:endParaRPr kumimoji="0" lang="fr-FR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Espace réservé du contenu 4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7F9053BB-1176-DCF8-60DD-CB080955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 b="6430"/>
          <a:stretch/>
        </p:blipFill>
        <p:spPr>
          <a:xfrm>
            <a:off x="838200" y="2154206"/>
            <a:ext cx="6009855" cy="3694176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F30DDE1-6442-66B7-CCE3-687FB32D62CE}"/>
              </a:ext>
            </a:extLst>
          </p:cNvPr>
          <p:cNvSpPr txBox="1">
            <a:spLocks/>
          </p:cNvSpPr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little bang © C. </a:t>
            </a:r>
            <a:r>
              <a:rPr lang="en-US" sz="1800" dirty="0" err="1"/>
              <a:t>Shen&amp;P</a:t>
            </a:r>
            <a:r>
              <a:rPr lang="en-US" sz="1800" dirty="0"/>
              <a:t>. Sorensen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CD08511-5BAC-82C7-D8E0-898C73FD994F}"/>
              </a:ext>
            </a:extLst>
          </p:cNvPr>
          <p:cNvSpPr/>
          <p:nvPr/>
        </p:nvSpPr>
        <p:spPr>
          <a:xfrm>
            <a:off x="908304" y="4900612"/>
            <a:ext cx="2047240" cy="12715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4D225079-EC12-1EF8-07A3-9F79904E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2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249991-0C18-033B-0E26-C465F507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21A54-168C-7AE5-0E3E-4B3B3A81F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The production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pre-equilibrium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negligible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hard </a:t>
            </a:r>
            <a:r>
              <a:rPr lang="fr-FR" dirty="0" err="1"/>
              <a:t>scatterings</a:t>
            </a:r>
            <a:r>
              <a:rPr lang="fr-FR" dirty="0"/>
              <a:t> (</a:t>
            </a:r>
            <a:r>
              <a:rPr lang="fr-FR" dirty="0" err="1"/>
              <a:t>around</a:t>
            </a:r>
            <a:r>
              <a:rPr lang="fr-FR" dirty="0"/>
              <a:t> 20%)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Strong </a:t>
            </a:r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charm</a:t>
            </a:r>
            <a:r>
              <a:rPr lang="fr-FR" dirty="0"/>
              <a:t> mass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99167-1BE9-04C3-D311-334CBAF5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799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A8454-EA79-6857-92C9-54C31B50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fr-FR" sz="3200"/>
              <a:t>QGP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F5B78F-862D-B3E5-279A-28C0518F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S. Mukherjee, Quark-matter fireballs hashed out in Protvino, (2012), https://cerncourier.com/a/quark-matter-fireballs-hashed-out-in-protvino/</a:t>
            </a:r>
            <a:endParaRPr lang="fr-FR" sz="2000"/>
          </a:p>
        </p:txBody>
      </p:sp>
      <p:pic>
        <p:nvPicPr>
          <p:cNvPr id="5" name="Image 4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0D754A4F-5529-8190-FA74-1013454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72" y="1468932"/>
            <a:ext cx="6389346" cy="39294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B16831-19A3-3418-5E99-6852F0CE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55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30166-093A-4941-C1E6-EBC43E7D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Dileptons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E928E-8C77-C905-0C1F-AD7C1A74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99BF17-52A5-967D-6609-D855FC8F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85" y="1833340"/>
            <a:ext cx="6782149" cy="43436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83E6ED-0B95-AEA1-B076-E8C1D7D4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531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A8A5B-C6F1-68DE-131F-0DB12109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3B8FD0-4AED-2118-359E-D8B4D59A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03C8E5-6386-1731-19C6-34731E96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51" y="755512"/>
            <a:ext cx="7734698" cy="534697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0EBEE-2F52-8B4D-8552-3C2CE4AB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22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B5248-6454-6AAF-6ACD-FCB8C6AA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charm</a:t>
            </a:r>
            <a:r>
              <a:rPr lang="fr-FR" dirty="0"/>
              <a:t> quarks?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0384AF-5D43-1656-310F-1CF26BC73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A586D5-CB66-ADDD-02F3-3B90A238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670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49904-2990-85C1-2071-EB09A65B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hadronization</a:t>
            </a:r>
            <a:r>
              <a:rPr lang="fr-FR" dirty="0"/>
              <a:t> 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41D6FEA-F669-F151-01BE-E76B32473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552" y="1690688"/>
            <a:ext cx="8287136" cy="101331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902306-98CE-6803-8389-2E09F298395C}"/>
              </a:ext>
            </a:extLst>
          </p:cNvPr>
          <p:cNvSpPr txBox="1"/>
          <p:nvPr/>
        </p:nvSpPr>
        <p:spPr>
          <a:xfrm>
            <a:off x="1039744" y="2782669"/>
            <a:ext cx="1108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“We assume that all </a:t>
            </a:r>
            <a:r>
              <a:rPr lang="en-US" dirty="0" err="1"/>
              <a:t>c¯c</a:t>
            </a:r>
            <a:r>
              <a:rPr lang="en-US" dirty="0"/>
              <a:t> pairs are produced in direct, hard collisions, i.e. in line with previous considerations we neglect thermal production.”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AE1CE8-565A-1ED0-7B93-8980CFAB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911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42D8B-D058-0E36-FB7D-3D0A6BCE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Transport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5E0E0D-91DE-9B53-13FB-75A3F84C0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EAED3E-3203-8FCE-5E67-6C6C17DA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48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fr-FR" sz="4800" dirty="0" err="1"/>
              <a:t>What</a:t>
            </a:r>
            <a:r>
              <a:rPr lang="fr-FR" sz="4800" dirty="0"/>
              <a:t> </a:t>
            </a:r>
            <a:r>
              <a:rPr lang="fr-FR" sz="4800" dirty="0" err="1"/>
              <a:t>prompted</a:t>
            </a:r>
            <a:r>
              <a:rPr lang="fr-FR" sz="4800" dirty="0"/>
              <a:t> </a:t>
            </a:r>
            <a:r>
              <a:rPr lang="fr-FR" sz="4800" dirty="0" err="1"/>
              <a:t>this</a:t>
            </a:r>
            <a:r>
              <a:rPr lang="fr-FR" sz="4800" dirty="0"/>
              <a:t> topic?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DD07E7-3F55-BBA2-2DEE-E5BEC3C8EB85}"/>
              </a:ext>
            </a:extLst>
          </p:cNvPr>
          <p:cNvSpPr txBox="1"/>
          <p:nvPr/>
        </p:nvSpPr>
        <p:spPr>
          <a:xfrm>
            <a:off x="4616704" y="683598"/>
            <a:ext cx="6707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Intermediate</a:t>
            </a:r>
            <a:r>
              <a:rPr kumimoji="0" lang="fr-FR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mass </a:t>
            </a:r>
            <a:r>
              <a:rPr kumimoji="0" lang="fr-FR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dileptons</a:t>
            </a:r>
            <a:r>
              <a:rPr kumimoji="0" lang="fr-FR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</a:t>
            </a:r>
            <a:r>
              <a:rPr kumimoji="0" lang="fr-FR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pre-equilibrium</a:t>
            </a:r>
            <a:r>
              <a:rPr kumimoji="0" lang="fr-FR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probes in </a:t>
            </a:r>
            <a:r>
              <a:rPr kumimoji="0" lang="fr-FR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heavy</a:t>
            </a:r>
            <a:r>
              <a:rPr kumimoji="0" lang="fr-FR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ion collisions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</a:t>
            </a:r>
            <a:endParaRPr kumimoji="0" lang="fr-FR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C4BC5C-B07B-F958-E571-EC93044045DF}"/>
              </a:ext>
            </a:extLst>
          </p:cNvPr>
          <p:cNvSpPr txBox="1"/>
          <p:nvPr/>
        </p:nvSpPr>
        <p:spPr>
          <a:xfrm>
            <a:off x="944880" y="2280099"/>
            <a:ext cx="100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Maurice Coquet, </a:t>
            </a:r>
            <a:r>
              <a:rPr lang="fr-FR" dirty="0" err="1"/>
              <a:t>Xiaojian</a:t>
            </a:r>
            <a:r>
              <a:rPr lang="fr-FR" dirty="0"/>
              <a:t> Du, Jean-Yves </a:t>
            </a:r>
            <a:r>
              <a:rPr lang="fr-FR" dirty="0" err="1"/>
              <a:t>Ollitrault</a:t>
            </a:r>
            <a:r>
              <a:rPr lang="fr-FR" dirty="0"/>
              <a:t>, Sören </a:t>
            </a:r>
            <a:r>
              <a:rPr lang="fr-FR" dirty="0" err="1"/>
              <a:t>Schlichting</a:t>
            </a:r>
            <a:r>
              <a:rPr lang="fr-FR" dirty="0"/>
              <a:t> and Michael Winn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B4EFC9-48FE-EDD0-F590-C1528D7E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5" y="2732581"/>
            <a:ext cx="5349115" cy="33771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714081-9D35-FF56-B58E-EDED3C76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78" y="2785394"/>
            <a:ext cx="5161206" cy="32715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80A2F2-BDA4-DBFC-65D5-0732ED6D4827}"/>
              </a:ext>
            </a:extLst>
          </p:cNvPr>
          <p:cNvSpPr txBox="1"/>
          <p:nvPr/>
        </p:nvSpPr>
        <p:spPr>
          <a:xfrm>
            <a:off x="240556" y="6009706"/>
            <a:ext cx="117108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Dilepton production yields </a:t>
            </a:r>
            <a:r>
              <a:rPr lang="en-US" sz="1100" dirty="0" err="1"/>
              <a:t>dNll</a:t>
            </a:r>
            <a:r>
              <a:rPr lang="en-US" sz="1100" dirty="0"/>
              <a:t>/</a:t>
            </a:r>
            <a:r>
              <a:rPr lang="en-US" sz="1100" dirty="0" err="1"/>
              <a:t>dM</a:t>
            </a:r>
            <a:r>
              <a:rPr lang="en-US" sz="1100" dirty="0"/>
              <a:t> </a:t>
            </a:r>
            <a:r>
              <a:rPr lang="en-US" sz="1100" dirty="0" err="1"/>
              <a:t>dY</a:t>
            </a:r>
            <a:r>
              <a:rPr lang="en-US" sz="1100" dirty="0"/>
              <a:t> in the 0 − 5% most central 5.02 </a:t>
            </a:r>
            <a:r>
              <a:rPr lang="en-US" sz="1100" dirty="0" err="1"/>
              <a:t>TeV</a:t>
            </a:r>
            <a:r>
              <a:rPr lang="en-US" sz="1100" dirty="0"/>
              <a:t> </a:t>
            </a:r>
            <a:r>
              <a:rPr lang="en-US" sz="1100" dirty="0" err="1"/>
              <a:t>Pb+Pb</a:t>
            </a:r>
            <a:r>
              <a:rPr lang="en-US" sz="1100" dirty="0"/>
              <a:t> collisions at forward rapidity y = 2. Red (left panel) and blue (right panel) curves show the results including (full lines) and not including (dashed lines) the quark suppression factor, for shear viscosity η/s = 0.16, 0.32 in the left and right panels. We also show separately the contributions (see text) from the pre-equilibrium phase (dark grey) and hydrodynamic phase (light grey).</a:t>
            </a:r>
            <a:endParaRPr lang="fr-FR" sz="11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2F98243-3703-F3CA-1965-88F77E116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23935"/>
              </p:ext>
            </p:extLst>
          </p:nvPr>
        </p:nvGraphicFramePr>
        <p:xfrm>
          <a:off x="8577046" y="1378618"/>
          <a:ext cx="4245890" cy="587342"/>
        </p:xfrm>
        <a:graphic>
          <a:graphicData uri="http://schemas.openxmlformats.org/drawingml/2006/table">
            <a:tbl>
              <a:tblPr/>
              <a:tblGrid>
                <a:gridCol w="2122945">
                  <a:extLst>
                    <a:ext uri="{9D8B030D-6E8A-4147-A177-3AD203B41FA5}">
                      <a16:colId xmlns:a16="http://schemas.microsoft.com/office/drawing/2014/main" val="1038098037"/>
                    </a:ext>
                  </a:extLst>
                </a:gridCol>
                <a:gridCol w="2122945">
                  <a:extLst>
                    <a:ext uri="{9D8B030D-6E8A-4147-A177-3AD203B41FA5}">
                      <a16:colId xmlns:a16="http://schemas.microsoft.com/office/drawing/2014/main" val="1700072120"/>
                    </a:ext>
                  </a:extLst>
                </a:gridCol>
              </a:tblGrid>
              <a:tr h="587342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hlinkClick r:id="rId4"/>
                        </a:rPr>
                        <a:t>arXiv:2104.07622</a:t>
                      </a:r>
                      <a:endParaRPr lang="fr-FR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269807"/>
                  </a:ext>
                </a:extLst>
              </a:tr>
            </a:tbl>
          </a:graphicData>
        </a:graphic>
      </p:graphicFrame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868370-B56F-F207-981C-371307D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46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DD07E7-3F55-BBA2-2DEE-E5BEC3C8EB85}"/>
              </a:ext>
            </a:extLst>
          </p:cNvPr>
          <p:cNvSpPr txBox="1"/>
          <p:nvPr/>
        </p:nvSpPr>
        <p:spPr>
          <a:xfrm>
            <a:off x="4616704" y="683598"/>
            <a:ext cx="6707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2400" dirty="0"/>
              <a:t>The</a:t>
            </a:r>
            <a:r>
              <a:rPr lang="fr-FR" sz="2400" i="1" dirty="0"/>
              <a:t> </a:t>
            </a:r>
            <a:r>
              <a:rPr lang="fr-FR" sz="2400" i="1" u="sng" dirty="0" err="1"/>
              <a:t>Intermediate</a:t>
            </a:r>
            <a:r>
              <a:rPr lang="fr-FR" sz="2400" i="1" u="sng" dirty="0"/>
              <a:t> mass </a:t>
            </a:r>
            <a:r>
              <a:rPr lang="fr-FR" sz="2400" i="1" u="sng" dirty="0" err="1"/>
              <a:t>dileptons</a:t>
            </a:r>
            <a:r>
              <a:rPr lang="fr-FR" sz="2400" i="1" u="sng" dirty="0"/>
              <a:t> as </a:t>
            </a:r>
            <a:r>
              <a:rPr lang="fr-FR" sz="2400" i="1" u="sng" dirty="0" err="1"/>
              <a:t>pre-equilibrium</a:t>
            </a:r>
            <a:r>
              <a:rPr lang="fr-FR" sz="2400" i="1" u="sng" dirty="0"/>
              <a:t> probes in </a:t>
            </a:r>
            <a:r>
              <a:rPr lang="fr-FR" sz="2400" i="1" u="sng" dirty="0" err="1"/>
              <a:t>heavy</a:t>
            </a:r>
            <a:r>
              <a:rPr lang="fr-FR" sz="2400" i="1" u="sng" dirty="0"/>
              <a:t> ion collisions</a:t>
            </a:r>
            <a:r>
              <a:rPr lang="fr-FR" sz="2400" i="1" dirty="0"/>
              <a:t> </a:t>
            </a:r>
            <a:r>
              <a:rPr lang="fr-FR" sz="2400" dirty="0" err="1"/>
              <a:t>study</a:t>
            </a:r>
            <a:endParaRPr lang="fr-FR" sz="2400" i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D329888-CE7D-9291-1E75-D7C2FEA0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14" y="1908171"/>
            <a:ext cx="5972100" cy="4192898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87940CD0-57CE-C9FF-4CBB-85C197B208F9}"/>
              </a:ext>
            </a:extLst>
          </p:cNvPr>
          <p:cNvSpPr/>
          <p:nvPr/>
        </p:nvSpPr>
        <p:spPr>
          <a:xfrm>
            <a:off x="3035248" y="5232361"/>
            <a:ext cx="867663" cy="8839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9EB3DB-87DF-4F20-2574-A81639314FE5}"/>
              </a:ext>
            </a:extLst>
          </p:cNvPr>
          <p:cNvSpPr txBox="1"/>
          <p:nvPr/>
        </p:nvSpPr>
        <p:spPr>
          <a:xfrm>
            <a:off x="5888228" y="2828752"/>
            <a:ext cx="597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Intersection </a:t>
            </a:r>
            <a:r>
              <a:rPr lang="fr-FR" dirty="0" err="1"/>
              <a:t>around</a:t>
            </a:r>
            <a:r>
              <a:rPr lang="fr-FR" dirty="0"/>
              <a:t> the mass of the </a:t>
            </a:r>
            <a:r>
              <a:rPr lang="fr-FR" dirty="0" err="1"/>
              <a:t>charm</a:t>
            </a:r>
            <a:r>
              <a:rPr lang="fr-FR" dirty="0"/>
              <a:t>/</a:t>
            </a:r>
            <a:r>
              <a:rPr lang="fr-FR" dirty="0" err="1"/>
              <a:t>anticharm</a:t>
            </a:r>
            <a:r>
              <a:rPr lang="fr-FR" dirty="0"/>
              <a:t> pair</a:t>
            </a:r>
          </a:p>
          <a:p>
            <a:endParaRPr lang="fr-FR" dirty="0"/>
          </a:p>
          <a:p>
            <a:endParaRPr lang="fr-FR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b="1" dirty="0"/>
              <a:t>The production of </a:t>
            </a:r>
            <a:r>
              <a:rPr lang="fr-FR" b="1" dirty="0" err="1"/>
              <a:t>charm</a:t>
            </a:r>
            <a:r>
              <a:rPr lang="fr-FR" b="1" dirty="0"/>
              <a:t> quarks </a:t>
            </a:r>
            <a:r>
              <a:rPr lang="fr-FR" b="1" dirty="0" err="1"/>
              <a:t>during</a:t>
            </a:r>
            <a:r>
              <a:rPr lang="fr-FR" b="1" dirty="0"/>
              <a:t> </a:t>
            </a:r>
            <a:r>
              <a:rPr lang="fr-FR" b="1" dirty="0" err="1"/>
              <a:t>pre-equilibrium</a:t>
            </a:r>
            <a:r>
              <a:rPr lang="fr-FR" b="1" dirty="0"/>
              <a:t> </a:t>
            </a:r>
            <a:r>
              <a:rPr lang="fr-FR" b="1" dirty="0" err="1"/>
              <a:t>should</a:t>
            </a:r>
            <a:r>
              <a:rPr lang="fr-FR" b="1" dirty="0"/>
              <a:t> not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negligible</a:t>
            </a:r>
            <a:r>
              <a:rPr lang="fr-FR" b="1" dirty="0"/>
              <a:t> </a:t>
            </a:r>
            <a:r>
              <a:rPr lang="fr-FR" b="1" dirty="0" err="1"/>
              <a:t>compared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the initial production </a:t>
            </a:r>
            <a:r>
              <a:rPr lang="fr-FR" b="1" dirty="0" err="1"/>
              <a:t>from</a:t>
            </a:r>
            <a:r>
              <a:rPr lang="fr-FR" b="1" dirty="0"/>
              <a:t> hard </a:t>
            </a:r>
            <a:r>
              <a:rPr lang="fr-FR" b="1" dirty="0" err="1"/>
              <a:t>scatterings</a:t>
            </a:r>
            <a:r>
              <a:rPr lang="fr-F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F1311A2-E555-4291-EE58-557E44320FB5}"/>
              </a:ext>
            </a:extLst>
          </p:cNvPr>
          <p:cNvSpPr txBox="1"/>
          <p:nvPr/>
        </p:nvSpPr>
        <p:spPr>
          <a:xfrm>
            <a:off x="3241750" y="5994389"/>
            <a:ext cx="57406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Dilepton production yields in the 0 − 5% most central 5.02 </a:t>
            </a:r>
            <a:r>
              <a:rPr lang="en-US" sz="1100" dirty="0" err="1"/>
              <a:t>TeV</a:t>
            </a:r>
            <a:r>
              <a:rPr lang="en-US" sz="1100" dirty="0"/>
              <a:t> </a:t>
            </a:r>
            <a:r>
              <a:rPr lang="en-US" sz="1100" dirty="0" err="1"/>
              <a:t>Pb+Pb</a:t>
            </a:r>
            <a:r>
              <a:rPr lang="en-US" sz="1100" dirty="0"/>
              <a:t> collisions at forward rapidity y = 2 for different values of η/s, with and without quark suppression compared with the </a:t>
            </a:r>
            <a:r>
              <a:rPr lang="en-US" sz="1100" dirty="0" err="1"/>
              <a:t>Drell</a:t>
            </a:r>
            <a:r>
              <a:rPr lang="en-US" sz="1100" dirty="0"/>
              <a:t>-Yan rate calculated at NLO with EPPS nuclear PDFs</a:t>
            </a:r>
            <a:endParaRPr lang="fr-FR" sz="1100" dirty="0"/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56072A23-60B4-8534-B69C-84D0104C0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0162"/>
              </p:ext>
            </p:extLst>
          </p:nvPr>
        </p:nvGraphicFramePr>
        <p:xfrm>
          <a:off x="8577046" y="1454136"/>
          <a:ext cx="4245890" cy="470502"/>
        </p:xfrm>
        <a:graphic>
          <a:graphicData uri="http://schemas.openxmlformats.org/drawingml/2006/table">
            <a:tbl>
              <a:tblPr/>
              <a:tblGrid>
                <a:gridCol w="2122945">
                  <a:extLst>
                    <a:ext uri="{9D8B030D-6E8A-4147-A177-3AD203B41FA5}">
                      <a16:colId xmlns:a16="http://schemas.microsoft.com/office/drawing/2014/main" val="1038098037"/>
                    </a:ext>
                  </a:extLst>
                </a:gridCol>
                <a:gridCol w="2122945">
                  <a:extLst>
                    <a:ext uri="{9D8B030D-6E8A-4147-A177-3AD203B41FA5}">
                      <a16:colId xmlns:a16="http://schemas.microsoft.com/office/drawing/2014/main" val="1700072120"/>
                    </a:ext>
                  </a:extLst>
                </a:gridCol>
              </a:tblGrid>
              <a:tr h="470502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hlinkClick r:id="rId3"/>
                        </a:rPr>
                        <a:t>arXiv:2104.07622</a:t>
                      </a:r>
                      <a:endParaRPr lang="fr-FR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269807"/>
                  </a:ext>
                </a:extLst>
              </a:tr>
            </a:tbl>
          </a:graphicData>
        </a:graphic>
      </p:graphicFrame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1793AEA7-11A5-F56C-EA8F-8B739A31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F4D01-76E9-4628-8C28-33926E65D18F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F83644-46EE-D30E-D108-29BEF643EA22}"/>
              </a:ext>
            </a:extLst>
          </p:cNvPr>
          <p:cNvSpPr txBox="1"/>
          <p:nvPr/>
        </p:nvSpPr>
        <p:spPr>
          <a:xfrm>
            <a:off x="2056650" y="6125448"/>
            <a:ext cx="395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≈ mass of the </a:t>
            </a:r>
            <a:r>
              <a:rPr lang="fr-FR" b="1" dirty="0" err="1">
                <a:solidFill>
                  <a:srgbClr val="C00000"/>
                </a:solidFill>
              </a:rPr>
              <a:t>charm</a:t>
            </a:r>
            <a:r>
              <a:rPr lang="fr-FR" b="1" dirty="0">
                <a:solidFill>
                  <a:srgbClr val="C00000"/>
                </a:solidFill>
              </a:rPr>
              <a:t>\</a:t>
            </a:r>
            <a:r>
              <a:rPr lang="fr-FR" b="1" dirty="0" err="1">
                <a:solidFill>
                  <a:srgbClr val="C00000"/>
                </a:solidFill>
              </a:rPr>
              <a:t>anticharm</a:t>
            </a:r>
            <a:r>
              <a:rPr lang="fr-FR" b="1" dirty="0">
                <a:solidFill>
                  <a:srgbClr val="C00000"/>
                </a:solidFill>
              </a:rPr>
              <a:t> pair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fr-FR" sz="4800" dirty="0" err="1"/>
              <a:t>What</a:t>
            </a:r>
            <a:r>
              <a:rPr lang="fr-FR" sz="4800" dirty="0"/>
              <a:t> </a:t>
            </a:r>
            <a:r>
              <a:rPr lang="fr-FR" sz="4800" dirty="0" err="1"/>
              <a:t>prompted</a:t>
            </a:r>
            <a:r>
              <a:rPr lang="fr-FR" sz="4800" dirty="0"/>
              <a:t> </a:t>
            </a:r>
            <a:r>
              <a:rPr lang="fr-FR" sz="4800" dirty="0" err="1"/>
              <a:t>this</a:t>
            </a:r>
            <a:r>
              <a:rPr lang="fr-FR" sz="4800" dirty="0"/>
              <a:t> topic?</a:t>
            </a:r>
          </a:p>
        </p:txBody>
      </p:sp>
    </p:spTree>
    <p:extLst>
      <p:ext uri="{BB962C8B-B14F-4D97-AF65-F5344CB8AC3E}">
        <p14:creationId xmlns:p14="http://schemas.microsoft.com/office/powerpoint/2010/main" val="382536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fixed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fixed" ptsTypes="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18" grpId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How was the calculation performed?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1793AEA7-11A5-F56C-EA8F-8B739A31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 title="IguanaTex Bitmap Display">
            <a:extLst>
              <a:ext uri="{FF2B5EF4-FFF2-40B4-BE49-F238E27FC236}">
                <a16:creationId xmlns:a16="http://schemas.microsoft.com/office/drawing/2014/main" id="{FAE07DA1-B876-04E3-CA58-F7F17B9F7B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6" y="2638238"/>
            <a:ext cx="10664972" cy="1005108"/>
          </a:xfrm>
          <a:prstGeom prst="rect">
            <a:avLst/>
          </a:prstGeom>
        </p:spPr>
      </p:pic>
      <p:pic>
        <p:nvPicPr>
          <p:cNvPr id="17" name="Image 16" descr="\documentclass{article}&#10;\usepackage{amsmath, amsfonts, amssymb, xcolor}&#10;&#10;&#10;&#10;\pagestyle{empty}&#10;\begin{document}&#10;&#10;With $\sigma^{l^{+}l^{-}}$ the annihilation cross section, $v_{q\bar{q}}=\frac{M^{2}}{2p_{1}p_{2}}$ the relative velocity between the quark and the anti-quark, $f_{q,\bar{q}}$ the phase-space distribution of the quark and the antiquark.\\&#10;The 4-momentum of the dilepton is K and we denote $P1=(p_{1}, \textbf{p}_{1})$ and  $P2=(p_{2}, \textbf{p}_{2})$  the 4-momentum of incoming quark and antiquark.&#10;&#10;&#10;&#10;\end{document}" title="IguanaTex Bitmap Display">
            <a:extLst>
              <a:ext uri="{FF2B5EF4-FFF2-40B4-BE49-F238E27FC236}">
                <a16:creationId xmlns:a16="http://schemas.microsoft.com/office/drawing/2014/main" id="{22B0FD19-996C-9A80-2F16-022C91B289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0" y="3911970"/>
            <a:ext cx="10838357" cy="19365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895755" y="927876"/>
            <a:ext cx="395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Production rate</a:t>
            </a:r>
          </a:p>
        </p:txBody>
      </p:sp>
    </p:spTree>
    <p:extLst>
      <p:ext uri="{BB962C8B-B14F-4D97-AF65-F5344CB8AC3E}">
        <p14:creationId xmlns:p14="http://schemas.microsoft.com/office/powerpoint/2010/main" val="39933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How was the calculation performed?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1793AEA7-11A5-F56C-EA8F-8B739A31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B4EEB0-9C99-4DF4-7ED1-BF80D4684D05}"/>
              </a:ext>
            </a:extLst>
          </p:cNvPr>
          <p:cNvSpPr txBox="1"/>
          <p:nvPr/>
        </p:nvSpPr>
        <p:spPr>
          <a:xfrm>
            <a:off x="4895755" y="927876"/>
            <a:ext cx="395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 section</a:t>
            </a:r>
          </a:p>
        </p:txBody>
      </p:sp>
      <p:pic>
        <p:nvPicPr>
          <p:cNvPr id="9" name="Image 8" descr="\documentclass{article}&#10;\usepackage{amsmath, amsfonts, amssymb, xcolor}&#10;&#10;&#10;&#10;\pagestyle{empty}&#10;\begin{document}&#10;&#10;$$\sigma^{l^{+}l^{-}} = \frac{4\pi}{3}\frac{(\sum q_{f}^{2})\alpha^{2}}{E_{CM}^{2}}*4N_{c}$$&#10;&#10;&#10;\end{document}" title="IguanaTex Bitmap Display">
            <a:extLst>
              <a:ext uri="{FF2B5EF4-FFF2-40B4-BE49-F238E27FC236}">
                <a16:creationId xmlns:a16="http://schemas.microsoft.com/office/drawing/2014/main" id="{5A0BDA78-EC3C-CB74-0839-841FAC27AA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74" y="2317417"/>
            <a:ext cx="4815026" cy="10865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46B3FD-B88D-2214-4240-48B112B67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72" y="2860673"/>
            <a:ext cx="3568883" cy="2502029"/>
          </a:xfrm>
          <a:prstGeom prst="rect">
            <a:avLst/>
          </a:prstGeom>
        </p:spPr>
      </p:pic>
      <p:pic>
        <p:nvPicPr>
          <p:cNvPr id="30" name="Image 29" descr="\documentclass{article}&#10;\usepackage{amsmath, amsfonts, amssymb, xcolor}&#10;&#10;&#10;&#10;\pagestyle{empty}&#10;\begin{document}&#10;&#10;$q_{f}$ is the electric charge of the quark ($f=u, d, s$)\\&#10;&#10;$N_{c}$ is the color number\\&#10;&#10;&#10;$\alpha$ is the fine-structure constant\\&#10;&#10;$E_{CM}$ is the center of mass energy&#10;&#10;&#10;&#10;\end{document}" title="IguanaTex Bitmap Display">
            <a:extLst>
              <a:ext uri="{FF2B5EF4-FFF2-40B4-BE49-F238E27FC236}">
                <a16:creationId xmlns:a16="http://schemas.microsoft.com/office/drawing/2014/main" id="{C3D6A8C9-5E3F-E2D6-2253-BFAD98E975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44" y="3901387"/>
            <a:ext cx="6850912" cy="26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249991-0C18-033B-0E26-C465F507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What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we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changed</a:t>
            </a:r>
            <a:r>
              <a:rPr lang="fr-FR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21A54-168C-7AE5-0E3E-4B3B3A81F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fr-FR" dirty="0"/>
              <a:t>Phase-</a:t>
            </a:r>
            <a:r>
              <a:rPr lang="fr-FR" dirty="0" err="1"/>
              <a:t>space</a:t>
            </a:r>
            <a:r>
              <a:rPr lang="fr-FR" dirty="0"/>
              <a:t> distribution</a:t>
            </a:r>
          </a:p>
          <a:p>
            <a:r>
              <a:rPr lang="fr-FR" dirty="0"/>
              <a:t>Cross section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99167-1BE9-04C3-D311-334CBAF5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7F4D01-76E9-4628-8C28-33926E65D18F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pic>
        <p:nvPicPr>
          <p:cNvPr id="5" name="Image 4" descr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 title="IguanaTex Bitmap Display">
            <a:extLst>
              <a:ext uri="{FF2B5EF4-FFF2-40B4-BE49-F238E27FC236}">
                <a16:creationId xmlns:a16="http://schemas.microsoft.com/office/drawing/2014/main" id="{49809C2A-AAF5-60F7-15F1-E8EC96617B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9" y="4441315"/>
            <a:ext cx="10664972" cy="10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89590-A740-4112-78A7-3ED529D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Cross section</a:t>
            </a:r>
            <a:endParaRPr lang="fr-FR" sz="48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B772F-1E40-0B1B-D504-B214F3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F4D01-76E9-4628-8C28-33926E65D18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ED3FDE-ACBC-F170-07A9-E533B68C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26" y="4181325"/>
            <a:ext cx="1654970" cy="24361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40F217-DA38-FE47-0C14-2097D049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0" y="4380197"/>
            <a:ext cx="2794144" cy="20384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FE42015-119A-806B-2B03-A23F4C01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975" y="3784517"/>
            <a:ext cx="2970886" cy="299819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C83A7F7-7156-BC75-644B-221605849120}"/>
              </a:ext>
            </a:extLst>
          </p:cNvPr>
          <p:cNvSpPr txBox="1"/>
          <p:nvPr/>
        </p:nvSpPr>
        <p:spPr>
          <a:xfrm>
            <a:off x="299801" y="2468880"/>
            <a:ext cx="470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Quark antiquark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scattering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97B7360-E3F5-95BC-5C61-559AA123DA05}"/>
              </a:ext>
            </a:extLst>
          </p:cNvPr>
          <p:cNvSpPr txBox="1"/>
          <p:nvPr/>
        </p:nvSpPr>
        <p:spPr>
          <a:xfrm>
            <a:off x="191255" y="3759389"/>
            <a:ext cx="4707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Gluon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scattering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773B776-9EE5-02F7-D590-FB28EB5801C8}"/>
              </a:ext>
            </a:extLst>
          </p:cNvPr>
          <p:cNvSpPr txBox="1"/>
          <p:nvPr/>
        </p:nvSpPr>
        <p:spPr>
          <a:xfrm>
            <a:off x="4636006" y="1011080"/>
            <a:ext cx="50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Feynman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diagram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38F5834-7201-9529-6E7B-E688FE5C1544}"/>
              </a:ext>
            </a:extLst>
          </p:cNvPr>
          <p:cNvSpPr txBox="1"/>
          <p:nvPr/>
        </p:nvSpPr>
        <p:spPr>
          <a:xfrm>
            <a:off x="1558544" y="6355080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78E57B-8A98-35A3-2179-AB96E48F3002}"/>
              </a:ext>
            </a:extLst>
          </p:cNvPr>
          <p:cNvSpPr txBox="1"/>
          <p:nvPr/>
        </p:nvSpPr>
        <p:spPr>
          <a:xfrm>
            <a:off x="5386303" y="6352143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E1C878-14AC-6622-D21C-ACC26CD9EAF1}"/>
              </a:ext>
            </a:extLst>
          </p:cNvPr>
          <p:cNvSpPr txBox="1"/>
          <p:nvPr/>
        </p:nvSpPr>
        <p:spPr>
          <a:xfrm>
            <a:off x="8844358" y="6354088"/>
            <a:ext cx="28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u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DE2B08B-AE56-166B-CDC7-B046FE89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556" y="1869259"/>
            <a:ext cx="2545922" cy="199713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A31E972-09B2-02FA-B702-8CF62B60E763}"/>
              </a:ext>
            </a:extLst>
          </p:cNvPr>
          <p:cNvSpPr txBox="1"/>
          <p:nvPr/>
        </p:nvSpPr>
        <p:spPr>
          <a:xfrm>
            <a:off x="8704752" y="2642222"/>
            <a:ext cx="29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(Photon production </a:t>
            </a:r>
            <a:r>
              <a:rPr lang="fr-FR" dirty="0" err="1"/>
              <a:t>negleted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926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,7031"/>
  <p:tag name="ORIGINALWIDTH" val="3986,502"/>
  <p:tag name="LATEXADDIN" val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/>
  <p:tag name="IGUANATEXSIZE" val="20"/>
  <p:tag name="IGUANATEXCURSOR" val="231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26,1343"/>
  <p:tag name="LATEXADDIN" val="\documentclass{article}&#10;\usepackage{amsmath, amsfonts, amssymb, xcolor}&#10;&#10;&#10;&#10;\pagestyle{empty}&#10;\begin{document}&#10;&#10;$v=\sqrt{1-(\frac{4m_{Q}^{2}}{E_{CM}^{2}})}$&#10;&#10;&#10;\end{document}"/>
  <p:tag name="IGUANATEXSIZE" val="20"/>
  <p:tag name="IGUANATEXCURSOR" val="147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,4852"/>
  <p:tag name="ORIGINALWIDTH" val="414,6982"/>
  <p:tag name="LATEXADDIN" val="\documentclass{article}&#10;\usepackage{amsmath, amsfonts, amssymb, xcolor}&#10;&#10;&#10;&#10;\pagestyle{empty}&#10;\begin{document}&#10;&#10;$m_{Q}=0$&#10;&#10;&#10;&#10;\end{document}"/>
  <p:tag name="IGUANATEXSIZE" val="20"/>
  <p:tag name="IGUANATEXCURSOR" val="120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1109,861"/>
  <p:tag name="LATEXADDIN" val="\documentclass{article}&#10;\usepackage{amsmath, amsfonts, amssymb, xcolor}&#10;&#10;&#10;&#10;\pagestyle{empty}&#10;\begin{document}&#10;&#10;$$\sigma^{q\bar{q}} = \frac{4\pi(N_{c}^{2}-1)\alpha_{s}^{2}}{3E_{CM}^{2}}$$&#10;&#10;&#10;\end{document}"/>
  <p:tag name="IGUANATEXSIZE" val="20"/>
  <p:tag name="IGUANATEXCURSOR" val="184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4,9381"/>
  <p:tag name="ORIGINALWIDTH" val="3961,005"/>
  <p:tag name="LATEXADDIN" val="\documentclass{article}&#10;\usepackage{amsmath, amsfonts, amssymb, xcolor}&#10;&#10;&#10;&#10;\pagestyle{empty}&#10;\begin{document}&#10;&#10;With (f=u, d , s), $\sum q_{f}^{2}=(\frac{-1}{3})^{2}+(\frac{-1}{3})^{2}+(\frac{2}{3})^{2}=\frac{2}{3}$, $\alpha=\alpha_{s}$ and $N_{c}=3$\\&#10;&#10;$\frac{\sigma^{q\bar{q}}}{\sigma^{l^{+}l^{-}}}=[\frac{4\pi(N_{c}^{2}-1)\alpha_{s}^{2}}{3E_{CM}^{2}}]*[\frac{3E_{CM}^{2}}{4\pi(\sum q_{f}^{2})\alpha^{2}*4N_{c}}]=[\frac{4\pi*8}{3E_{CM}^{2}}]*[\frac{3E_{CM}^{2}}{4\pi*\frac{2}{3}*4*3}]=1$\\&#10;&#10;\end{document}"/>
  <p:tag name="IGUANATEXSIZE" val="20"/>
  <p:tag name="IGUANATEXCURSOR" val="487"/>
  <p:tag name="TRANSPARENCY" val="Vrai"/>
  <p:tag name="LATEXENGINEID" val="0"/>
  <p:tag name="TEMPFOLDER" val="C:\Users\thoma\OneDrive\Bureau\COURS\Stage CEA\temp\"/>
  <p:tag name="LATEXFORMHEIGHT" val="329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,4661"/>
  <p:tag name="ORIGINALWIDTH" val="523,4346"/>
  <p:tag name="LATEXADDIN" val="\documentclass{article}&#10;\usepackage{amsmath, amsfonts, amssymb, xcolor}&#10;&#10;&#10;&#10;\pagestyle{empty}&#10;\begin{document}&#10;&#10;$$\frac{\sigma^{q\bar{q}}}{\sigma^{l^{+}l^{-}}}=1$$&#10;&#10;&#10;\end{document}"/>
  <p:tag name="IGUANATEXSIZE" val="28"/>
  <p:tag name="IGUANATEXCURSOR" val="145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,709"/>
  <p:tag name="ORIGINALWIDTH" val="1983,502"/>
  <p:tag name="LATEXADDIN" val="\documentclass{article}&#10;\usepackage{amsmath, amsfonts, amssymb, xcolor}&#10;&#10;&#10;&#10;\pagestyle{empty}&#10;\begin{document}&#10;&#10;$$\sigma^{(q\bar{q})_{photon}} = \frac{4\pi}{3}\frac{(\sum q_{f}^{2})*q_{Q}^{2}\alpha^{2}}{E_{CM}^{2}}*4N_{c}$$&#10;&#10;&#10;\end{document}"/>
  <p:tag name="IGUANATEXSIZE" val="20"/>
  <p:tag name="IGUANATEXCURSOR" val="139"/>
  <p:tag name="TRANSPARENCY" val="Vrai"/>
  <p:tag name="LATEXENGINEID" val="0"/>
  <p:tag name="TEMPFOLDER" val="C:\Users\thoma\OneDrive\Bureau\COURS\Stage CEA\temp\"/>
  <p:tag name="LATEXFORMHEIGHT" val="286,5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3,836"/>
  <p:tag name="ORIGINALWIDTH" val="2656,168"/>
  <p:tag name="LATEXADDIN" val="\documentclass{article}&#10;\usepackage{amsmath, amsfonts, amssymb, xcolor}&#10;&#10;&#10;&#10;\pagestyle{empty}&#10;\begin{document}&#10;&#10;$q_{f}$ is the electric charge of the quark ($f=u, d, s$)\\&#10;&#10;$q_{Q}$ is the electric charge of the quark Q\\&#10;&#10;$N_{c}$ is the color number\\&#10;&#10;&#10;$\alpha$ is the fine-structure constant\\&#10;&#10;$E_{CM}$ is the center of mass energy&#10;&#10;&#10;&#10;\end{document}"/>
  <p:tag name="IGUANATEXSIZE" val="20"/>
  <p:tag name="IGUANATEXCURSOR" val="219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,721"/>
  <p:tag name="ORIGINALWIDTH" val="3078,365"/>
  <p:tag name="LATEXADDIN" val="\documentclass{article}&#10;\usepackage{amsmath, amsfonts, amssymb, xcolor}&#10;&#10;&#10;&#10;\pagestyle{empty}&#10;\begin{document}&#10;&#10;$\sigma^{(q\bar{q})_{photon}} = \frac{4\pi}{3}\frac{(\sum q_{f}^{2})*q_{c}^{2}\alpha^{2}}{E_{CM}^{2}}*4N_{c}$, $\sigma^{(q\bar{q})_{gluon}} = \frac{4\pi(N_{c}^{2}-1)\alpha_{s}^{2}}{3E_{CM}^{2}}$&#10;&#10;&#10;&#10;\end{document}"/>
  <p:tag name="IGUANATEXSIZE" val="20"/>
  <p:tag name="IGUANATEXCURSOR" val="305"/>
  <p:tag name="TRANSPARENCY" val="Vrai"/>
  <p:tag name="LATEXENGINEID" val="0"/>
  <p:tag name="TEMPFOLDER" val="C:\Users\thoma\OneDrive\Bureau\COURS\Stage CEA\temp\"/>
  <p:tag name="LATEXFORMHEIGHT" val="286,5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533,933"/>
  <p:tag name="LATEXADDIN" val="\documentclass{article}&#10;\usepackage{amsmath, amsfonts, amssymb, xcolor}&#10;&#10;&#10;&#10;\pagestyle{empty}&#10;\begin{document}&#10;&#10;with $q_{c}$ the electric charge of the charm quark.&#10;&#10;&#10;\end{document}"/>
  <p:tag name="IGUANATEXSIZE" val="20"/>
  <p:tag name="IGUANATEXCURSOR" val="163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,721"/>
  <p:tag name="ORIGINALWIDTH" val="1893,513"/>
  <p:tag name="LATEXADDIN" val="\documentclass{article}&#10;\usepackage{amsmath, amsfonts, amssymb, xcolor}&#10;&#10;&#10;&#10;\pagestyle{empty}&#10;\begin{document}&#10;&#10;$\frac{\sigma^{(q\bar{q})_{gluon}}}{\sigma^{(q\bar{q})_{photon}}}=\frac{(N_{c}^{2}-1)\alpha_{s}^{2}}{(\sum q_{f}^{2})q_{c}^{2}\alpha^{2}*4N_{c}}=\frac{\alpha_{s}^{2}}{\alpha^{2}*q_{c}^{2}}$&#10;&#10;&#10;\end{document}"/>
  <p:tag name="IGUANATEXSIZE" val="20"/>
  <p:tag name="IGUANATEXCURSOR" val="299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7,4053"/>
  <p:tag name="ORIGINALWIDTH" val="4290,213"/>
  <p:tag name="LATEXADDIN" val="\documentclass{article}&#10;\usepackage{amsmath, amsfonts, amssymb, xcolor}&#10;&#10;&#10;&#10;\pagestyle{empty}&#10;\begin{document}&#10;&#10;With $\sigma^{l^{+}l^{-}}$ the annihilation cross section, $v_{q\bar{q}}=\frac{M^{2}}{2p_{1}p_{2}}$ the relative velocity between the quark and the anti-quark, $f_{q,\bar{q}}$ the phase-space distribution of the quark and the antiquark.\\&#10;The 4-momentum of the dilepton is K and we denote $P1=(p_{1}, \textbf{p}_{1})$ and  $P2=(p_{2}, \textbf{p}_{2})$  the 4-momentum of incoming quark and antiquark.&#10;&#10;&#10;&#10;\end{document}"/>
  <p:tag name="IGUANATEXSIZE" val="20"/>
  <p:tag name="IGUANATEXCURSOR" val="294"/>
  <p:tag name="TRANSPARENCY" val="Vrai"/>
  <p:tag name="LATEXENGINEID" val="0"/>
  <p:tag name="TEMPFOLDER" val="C:\Users\thoma\OneDrive\Bureau\COURS\Stage CEA\temp\"/>
  <p:tag name="LATEXFORMHEIGHT" val="286,5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5,4743"/>
  <p:tag name="ORIGINALWIDTH" val="1034,121"/>
  <p:tag name="LATEXADDIN" val="\documentclass{article}&#10;\usepackage{amsmath, amsfonts, amssymb, xcolor}&#10;&#10;&#10;&#10;\pagestyle{empty}&#10;\begin{document}&#10;&#10;$\frac{\sigma^{(q\bar{q})_{gluon}}}{\sigma^{(q\bar{q})_{photon}}}\approx 4*10^{4}$&#10;&#10;&#10;\end{document}"/>
  <p:tag name="IGUANATEXSIZE" val="20"/>
  <p:tag name="IGUANATEXCURSOR" val="110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2364,455"/>
  <p:tag name="LATEXADDIN" val="\documentclass{article}&#10;\usepackage{amsmath, amsfonts, amssymb, xcolor}&#10;&#10;&#10;&#10;\pagestyle{empty}&#10;\begin{document}&#10;&#10;With $\alpha=\frac{1}{137}$, $\alpha_{s}=0.3$ and $q_{c}=\frac{2}{3}$, we get:&#10;&#10;&#10;\end{document}"/>
  <p:tag name="IGUANATEXSIZE" val="20"/>
  <p:tag name="IGUANATEXCURSOR" val="189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918,635"/>
  <p:tag name="LATEXADDIN" val="\documentclass{article}&#10;\usepackage{amsmath, amsfonts, amssymb, xcolor}&#10;&#10;&#10;&#10;\pagestyle{empty}&#10;\begin{document}&#10;&#10;For dilepton : $f_{q,\bar{q}}=q_{Supp}$*(Fermi-Dirac distribution)&#10;&#10;&#10;\end{document}"/>
  <p:tag name="IGUANATEXSIZE" val="20"/>
  <p:tag name="IGUANATEXCURSOR" val="174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3783,277"/>
  <p:tag name="LATEXADDIN" val="\documentclass{article}&#10;\usepackage{amsmath, amsfonts, amssymb, xcolor}&#10;&#10;&#10;&#10;\pagestyle{empty}&#10;\begin{document}&#10;&#10;For charm (gluon scattering channel) : $f_{g}$=Bose-Einstein distribution&#10;&#10;&#10;\end{document}"/>
  <p:tag name="IGUANATEXSIZE" val="20"/>
  <p:tag name="IGUANATEXCURSOR" val="147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,7031"/>
  <p:tag name="ORIGINALWIDTH" val="3986,502"/>
  <p:tag name="LATEXADDIN" val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/>
  <p:tag name="IGUANATEXSIZE" val="20"/>
  <p:tag name="IGUANATEXCURSOR" val="231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3901,762"/>
  <p:tag name="LATEXADDIN" val="\documentclass{article}&#10;\usepackage{amsmath, amsfonts, amssymb, xcolor}&#10;&#10;&#10;&#10;\pagestyle{empty}&#10;\begin{document}&#10;&#10;$$\sigma^{gg}=\frac{\pi*4(N_{c}^{2}-1)^{2}\alpha_{s}^{2}}{2E_{CM}^{2}}((\frac{11}{4}-\frac{3}{2}v^{2}+\frac{1}{12}v^{4})artanh(v)-\frac{v}{24}(59-31v^{2}))$$&#10;&#10;&#10;\end{document}"/>
  <p:tag name="IGUANATEXSIZE" val="20"/>
  <p:tag name="IGUANATEXCURSOR" val="138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6859,393"/>
  <p:tag name="LATEXADDIN" val="\documentclass{article}&#10;\usepackage{amsmath, amsfonts, amssymb, xcolor}&#10;&#10;&#10;&#10;\pagestyle{empty}&#10;\begin{document}&#10;$$\sigma^{gg}=\frac{\pi*4(N_{c}^{2}-1)^{2}\alpha_{s}^{2}}{2E_{CM}^{2}}((\frac{2N_{c}}{(N_{c}^{2}-1)}+\frac{6}{N_{c}}-\frac{4N_{c}}{(N_{c}^{2}-1)}v^{2}+(\frac{2N_{c}}{(N_{c}^{2}-1)}-\frac{2}{N_{c}})v^{4})artanh(v)-v(\frac{3N_{c}}{(N_{c}^{2}-1)}-\frac{4}{N_{c}}-(\frac{5N_{c}}{3(N_{c}^{2}-1)}+\frac{2}{N_{c}})v^{2}))$$&#10;&#10;\end{document}"/>
  <p:tag name="IGUANATEXSIZE" val="20"/>
  <p:tag name="IGUANATEXCURSOR" val="368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26,1343"/>
  <p:tag name="LATEXADDIN" val="\documentclass{article}&#10;\usepackage{amsmath, amsfonts, amssymb, xcolor}&#10;&#10;&#10;&#10;\pagestyle{empty}&#10;\begin{document}&#10;&#10;$v=\sqrt{1-(\frac{4m_{Q}^{2}}{E_{CM}^{2}})}$&#10;&#10;&#10;\end{document}"/>
  <p:tag name="IGUANATEXSIZE" val="20"/>
  <p:tag name="IGUANATEXCURSOR" val="147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27,222"/>
  <p:tag name="LATEXADDIN" val="\documentclass{article}&#10;\usepackage{amsmath, amsfonts, amssymb, xcolor}&#10;&#10;&#10;&#10;\pagestyle{empty}&#10;\begin{document}&#10;&#10;For $\alpha_{s}=0.3$ and charm mass = 1.5 GeV&#10;&#10;&#10;\end{document}"/>
  <p:tag name="IGUANATEXSIZE" val="20"/>
  <p:tag name="IGUANATEXCURSOR" val="131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430,071"/>
  <p:tag name="LATEXADDIN" val="\documentclass{article}&#10;\usepackage{amsmath, amsfonts, amssymb, xcolor}&#10;&#10;&#10;&#10;\pagestyle{empty}&#10;\begin{document}&#10;&#10;$N_{c\bar{c}}=\frac{1}{2}g_{c}V(\sum_{i} n_{D_{i}}^{th}+n_{\Lambda_{i}}^{th}+...)+g_{c}^{2}V(\sum_{i} n_{\Psi_{i}}^{th}+n_{\chi_{i}}^{th}+...)+...$&#10;&#10;\end{document}"/>
  <p:tag name="IGUANATEXSIZE" val="28"/>
  <p:tag name="IGUANATEXCURSOR" val="236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,709"/>
  <p:tag name="ORIGINALWIDTH" val="1476,565"/>
  <p:tag name="LATEXADDIN" val="\documentclass{article}&#10;\usepackage{amsmath, amsfonts, amssymb, xcolor}&#10;&#10;&#10;&#10;\pagestyle{empty}&#10;\begin{document}&#10;&#10;$$\sigma^{l^{+}l^{-}} = \frac{4\pi}{3}\frac{(\sum q_{f}^{2})\alpha^{2}}{E_{CM}^{2}}*4N_{c}$$&#10;&#10;&#10;\end{document}"/>
  <p:tag name="IGUANATEXSIZE" val="20"/>
  <p:tag name="IGUANATEXCURSOR" val="201"/>
  <p:tag name="TRANSPARENCY" val="Vrai"/>
  <p:tag name="LATEXENGINEID" val="0"/>
  <p:tag name="TEMPFOLDER" val="C:\Users\thoma\OneDrive\Bureau\COURS\Stage CEA\temp\"/>
  <p:tag name="LATEXFORMHEIGHT" val="286,5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2291"/>
  <p:tag name="ORIGINALWIDTH" val="1907,762"/>
  <p:tag name="LATEXADDIN" val="\documentclass{article}&#10;\usepackage{amsmath, amsfonts, amssymb, xcolor}&#10;&#10;&#10;&#10;\pagestyle{empty}&#10;\begin{document}&#10;&#10;$g_{c}\propto N_{c\bar{c}}$ and $n_{J/\Psi}\propto g_{c}^{2}V\sum_{i}n_{J/\Psi_{i}}^{th}$&#10;&#10;&#10;\end{document}"/>
  <p:tag name="IGUANATEXSIZE" val="20"/>
  <p:tag name="IGUANATEXCURSOR" val="137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9817"/>
  <p:tag name="ORIGINALWIDTH" val="619,4226"/>
  <p:tag name="LATEXADDIN" val="\documentclass{article}&#10;\usepackage{amsmath, amsfonts, amssymb, xcolor}&#10;&#10;&#10;&#10;\pagestyle{empty}&#10;\begin{document}&#10;&#10;$n_{J/\Psi} \propto N_{c\bar{c}}^{2}$&#10;&#10;&#10;\end{document}"/>
  <p:tag name="IGUANATEXSIZE" val="28"/>
  <p:tag name="IGUANATEXCURSOR" val="148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42,857"/>
  <p:tag name="LATEXADDIN" val="\documentclass{article}&#10;\usepackage{amsmath, amsfonts, amssymb, xcolor}&#10;&#10;&#10;&#10;\pagestyle{empty}&#10;\begin{document}&#10;&#10;$N_{c\bar{c}} \Rightarrow N_{c\bar{c}}+0.25N_{c\bar{c}}$ &#10;&#10;&#10;\end{document}"/>
  <p:tag name="IGUANATEXSIZE" val="18"/>
  <p:tag name="IGUANATEXCURSOR" val="111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289,089"/>
  <p:tag name="LATEXADDIN" val="\documentclass{article}&#10;\usepackage{amsmath, amsfonts, amssymb, xcolor}&#10;&#10;&#10;&#10;\pagestyle{empty}&#10;\begin{document}&#10;&#10;$n_{J/\Psi} \Rightarrow n_{J/\Psi}+0.5n_{J/\Psi}$&#10;&#10;&#10;\end{document}"/>
  <p:tag name="IGUANATEXSIZE" val="20"/>
  <p:tag name="IGUANATEXCURSOR" val="160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5,373"/>
  <p:tag name="ORIGINALWIDTH" val="2656,168"/>
  <p:tag name="LATEXADDIN" val="\documentclass{article}&#10;\usepackage{amsmath, amsfonts, amssymb, xcolor}&#10;&#10;&#10;&#10;\pagestyle{empty}&#10;\begin{document}&#10;&#10;$q_{f}$ is the electric charge of the quark ($f=u, d, s$)\\&#10;&#10;$N_{c}$ is the color number\\&#10;&#10;&#10;$\alpha$ is the fine-structure constant\\&#10;&#10;$E_{CM}$ is the center of mass energy&#10;&#10;&#10;&#10;\end{document}"/>
  <p:tag name="IGUANATEXSIZE" val="20"/>
  <p:tag name="IGUANATEXCURSOR" val="284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,7031"/>
  <p:tag name="ORIGINALWIDTH" val="3986,502"/>
  <p:tag name="LATEXADDIN" val="\documentclass{article}&#10;\usepackage{amsmath, amsfonts, amssymb, xcolor}&#10;&#10;&#10;&#10;\pagestyle{empty}&#10;\begin{document}&#10;&#10;$$\frac{dN^{l^{+}l^{-}}}{d^{4}xd^{4}K}=\int \frac{d^{3}\textbf{p}_{1}}{(2\pi)^{3}}\frac{d^{3}\textbf{p}_{2}}{(2\pi)^{3}}\sum_{f}f_{q}(x,\textbf{p}_{1})f_{\bar{q}}(x,\textbf{p}_{2})v_{q\bar{q}}\sigma^{l^{+}l^{-}}\delta^{(4)}(K-P_{1}-P_{2})$$&#10;&#10;&#10;\end{document}"/>
  <p:tag name="IGUANATEXSIZE" val="20"/>
  <p:tag name="IGUANATEXCURSOR" val="231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1638,545"/>
  <p:tag name="LATEXADDIN" val="\documentclass{article}&#10;\usepackage{amsmath, amsfonts, amssymb, xcolor}&#10;&#10;&#10;&#10;\pagestyle{empty}&#10;\begin{document}&#10;&#10;$$\sigma^{q\bar{q}} = \frac{2\pi(N_{c}^{2}-1)\alpha_{s}^{2}}{E_{CM}^{2}}v(1-\frac{v^{2}}{3})$$&#10;&#10;&#10;\end{document}"/>
  <p:tag name="IGUANATEXSIZE" val="20"/>
  <p:tag name="IGUANATEXCURSOR" val="130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26,1343"/>
  <p:tag name="LATEXADDIN" val="\documentclass{article}&#10;\usepackage{amsmath, amsfonts, amssymb, xcolor}&#10;&#10;&#10;&#10;\pagestyle{empty}&#10;\begin{document}&#10;&#10;$v=\sqrt{1-(\frac{4m_{Q}^{2}}{E_{CM}^{2}})}$&#10;&#10;&#10;\end{document}"/>
  <p:tag name="IGUANATEXSIZE" val="20"/>
  <p:tag name="IGUANATEXCURSOR" val="147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9,872"/>
  <p:tag name="ORIGINALWIDTH" val="1830,521"/>
  <p:tag name="LATEXADDIN" val="\documentclass{article}&#10;\usepackage{amsmath, amsfonts, amssymb, xcolor}&#10;&#10;&#10;&#10;\pagestyle{empty}&#10;\begin{document}&#10;&#10;$N_{c}$ is the number of colors\\&#10;&#10;$\alpha_{s}$ is the coupling constant\\&#10;&#10;$E_{CM}$ is the center of mass energy\\&#10;&#10;$m_{Q}$ is the mass of the quark Q&#10;&#10;&#10;&#10;\end{document}"/>
  <p:tag name="IGUANATEXSIZE" val="20"/>
  <p:tag name="IGUANATEXCURSOR" val="145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1638,545"/>
  <p:tag name="LATEXADDIN" val="\documentclass{article}&#10;\usepackage{amsmath, amsfonts, amssymb, xcolor}&#10;&#10;&#10;&#10;\pagestyle{empty}&#10;\begin{document}&#10;&#10;$$\sigma^{q\bar{q}} = \frac{2\pi(N_{c}^{2}-1)\alpha_{s}^{2}}{E_{CM}^{2}}v(1-\frac{v^{2}}{3})$$&#10;&#10;&#10;\end{document}"/>
  <p:tag name="IGUANATEXSIZE" val="20"/>
  <p:tag name="IGUANATEXCURSOR" val="130"/>
  <p:tag name="TRANSPARENCY" val="Vrai"/>
  <p:tag name="LATEXENGINEID" val="0"/>
  <p:tag name="TEMPFOLDER" val="C:\Users\thoma\OneDrive\Bureau\COURS\Stage CEA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12473</TotalTime>
  <Words>665</Words>
  <Application>Microsoft Office PowerPoint</Application>
  <PresentationFormat>Grand écran</PresentationFormat>
  <Paragraphs>123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Thème Office</vt:lpstr>
      <vt:lpstr>Charm quarks production from pre-equilibrium </vt:lpstr>
      <vt:lpstr>Who am I?</vt:lpstr>
      <vt:lpstr>Quick reminder</vt:lpstr>
      <vt:lpstr>What prompted this topic?</vt:lpstr>
      <vt:lpstr>What prompted this topic?</vt:lpstr>
      <vt:lpstr>How was the calculation performed?</vt:lpstr>
      <vt:lpstr>How was the calculation performed?</vt:lpstr>
      <vt:lpstr>What we changed?</vt:lpstr>
      <vt:lpstr>Cross section</vt:lpstr>
      <vt:lpstr>Cross section</vt:lpstr>
      <vt:lpstr>Cross section</vt:lpstr>
      <vt:lpstr>First check</vt:lpstr>
      <vt:lpstr>First check</vt:lpstr>
      <vt:lpstr>Cross section</vt:lpstr>
      <vt:lpstr>Cross section</vt:lpstr>
      <vt:lpstr>Cross section</vt:lpstr>
      <vt:lpstr>Phase-space distribution</vt:lpstr>
      <vt:lpstr>Cross section</vt:lpstr>
      <vt:lpstr>Results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changes?</vt:lpstr>
      <vt:lpstr>What changes?</vt:lpstr>
      <vt:lpstr>Conclusion</vt:lpstr>
      <vt:lpstr>QGP</vt:lpstr>
      <vt:lpstr>Dileptons</vt:lpstr>
      <vt:lpstr>Présentation PowerPoint</vt:lpstr>
      <vt:lpstr>Why do we study charm quarks?</vt:lpstr>
      <vt:lpstr>Statistical hadronization model</vt:lpstr>
      <vt:lpstr>Transport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Charm quark production from preequilibrium </dc:title>
  <dc:creator>Thomas Faure (Student at CentraleSupelec)</dc:creator>
  <cp:lastModifiedBy>Thomas Faure (Student at CentraleSupelec)</cp:lastModifiedBy>
  <cp:revision>90</cp:revision>
  <dcterms:created xsi:type="dcterms:W3CDTF">2023-10-24T08:12:08Z</dcterms:created>
  <dcterms:modified xsi:type="dcterms:W3CDTF">2023-11-09T13:02:13Z</dcterms:modified>
</cp:coreProperties>
</file>